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491" r:id="rId2"/>
    <p:sldId id="634" r:id="rId3"/>
    <p:sldId id="635" r:id="rId4"/>
    <p:sldId id="685" r:id="rId5"/>
    <p:sldId id="745" r:id="rId6"/>
    <p:sldId id="700" r:id="rId7"/>
    <p:sldId id="672" r:id="rId8"/>
    <p:sldId id="686" r:id="rId9"/>
    <p:sldId id="673" r:id="rId10"/>
    <p:sldId id="640" r:id="rId11"/>
    <p:sldId id="560" r:id="rId12"/>
    <p:sldId id="687" r:id="rId13"/>
    <p:sldId id="469" r:id="rId14"/>
    <p:sldId id="726" r:id="rId15"/>
    <p:sldId id="286" r:id="rId16"/>
    <p:sldId id="684" r:id="rId17"/>
    <p:sldId id="256" r:id="rId18"/>
    <p:sldId id="676" r:id="rId19"/>
    <p:sldId id="677" r:id="rId20"/>
    <p:sldId id="474" r:id="rId21"/>
    <p:sldId id="720" r:id="rId22"/>
    <p:sldId id="280" r:id="rId23"/>
    <p:sldId id="730" r:id="rId24"/>
    <p:sldId id="586" r:id="rId25"/>
    <p:sldId id="582" r:id="rId26"/>
    <p:sldId id="657" r:id="rId27"/>
    <p:sldId id="693" r:id="rId28"/>
    <p:sldId id="694" r:id="rId29"/>
    <p:sldId id="572" r:id="rId30"/>
    <p:sldId id="647" r:id="rId31"/>
    <p:sldId id="714" r:id="rId32"/>
    <p:sldId id="568" r:id="rId33"/>
    <p:sldId id="574" r:id="rId34"/>
    <p:sldId id="563" r:id="rId35"/>
    <p:sldId id="742" r:id="rId36"/>
    <p:sldId id="741" r:id="rId37"/>
    <p:sldId id="743" r:id="rId38"/>
    <p:sldId id="744" r:id="rId39"/>
    <p:sldId id="565" r:id="rId40"/>
    <p:sldId id="645" r:id="rId41"/>
    <p:sldId id="569" r:id="rId42"/>
    <p:sldId id="718" r:id="rId43"/>
    <p:sldId id="575" r:id="rId44"/>
    <p:sldId id="397" r:id="rId4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iddels stil 4 - aks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iddels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iddels stil 3 - aks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Mørk stil 2 - aksent 3 / aks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ørk stil 2 - aksent 1 / aks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ørk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Mørk stil 2 - aksent 5 / aks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Mørk stil 1 - aks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 autoAdjust="0"/>
    <p:restoredTop sz="95820" autoAdjust="0"/>
  </p:normalViewPr>
  <p:slideViewPr>
    <p:cSldViewPr>
      <p:cViewPr varScale="1">
        <p:scale>
          <a:sx n="117" d="100"/>
          <a:sy n="117" d="100"/>
        </p:scale>
        <p:origin x="10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2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lte%20disker\AS%20-%20administrasjon\Inntak\Inntak%202022\2022-08-07-inntak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lte%20disker\AS%20-%20administrasjon\Inntak\Inntak%202022\2022-08-07-inntak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lte%20disker\AS%20-%20administrasjon\Inntak\Inntak%202022\2022-08-07-inntak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udp!$B$1</c:f>
              <c:strCache>
                <c:ptCount val="1"/>
                <c:pt idx="0">
                  <c:v>Antall elever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0D-42BD-B32D-6E683CD643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0D-42BD-B32D-6E683CD643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0D-42BD-B32D-6E683CD643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0D-42BD-B32D-6E683CD643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A0D-42BD-B32D-6E683CD6436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54121764248424"/>
                      <c:h val="6.73615627376265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A0D-42BD-B32D-6E683CD6436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6810610786831"/>
                      <c:h val="8.3806253061124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A0D-42BD-B32D-6E683CD6436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45724057078346"/>
                      <c:h val="8.3806253061124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A0D-42BD-B32D-6E683CD6436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40152259694534"/>
                      <c:h val="0.13725149661249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A0D-42BD-B32D-6E683CD6436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11174671345763"/>
                      <c:h val="4.49865868948119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A0D-42BD-B32D-6E683CD64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udp!$A$2:$A$6</c:f>
              <c:strCache>
                <c:ptCount val="5"/>
                <c:pt idx="0">
                  <c:v>Studiespesialiserende</c:v>
                </c:pt>
                <c:pt idx="1">
                  <c:v>Medier og kommunikasjon</c:v>
                </c:pt>
                <c:pt idx="2">
                  <c:v>Salg, service og reiseliv</c:v>
                </c:pt>
                <c:pt idx="3">
                  <c:v>IT og medieproduksjon</c:v>
                </c:pt>
                <c:pt idx="4">
                  <c:v>Påbygg</c:v>
                </c:pt>
              </c:strCache>
            </c:strRef>
          </c:cat>
          <c:val>
            <c:numRef>
              <c:f>udp!$B$2:$B$6</c:f>
              <c:numCache>
                <c:formatCode>General</c:formatCode>
                <c:ptCount val="5"/>
                <c:pt idx="0">
                  <c:v>722</c:v>
                </c:pt>
                <c:pt idx="1">
                  <c:v>90</c:v>
                </c:pt>
                <c:pt idx="2">
                  <c:v>103</c:v>
                </c:pt>
                <c:pt idx="3">
                  <c:v>107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A0D-42BD-B32D-6E683CD6436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VG1YF!$C$1</c:f>
              <c:strCache>
                <c:ptCount val="1"/>
                <c:pt idx="0">
                  <c:v>Gutter</c:v>
                </c:pt>
              </c:strCache>
            </c:strRef>
          </c:tx>
          <c:spPr>
            <a:solidFill>
              <a:schemeClr val="accent5"/>
            </a:solidFill>
            <a:ln w="508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VG1YF!$A$2:$A$3</c:f>
              <c:strCache>
                <c:ptCount val="2"/>
                <c:pt idx="0">
                  <c:v>IMIKM1----</c:v>
                </c:pt>
                <c:pt idx="1">
                  <c:v>SRSSR1----</c:v>
                </c:pt>
              </c:strCache>
            </c:strRef>
          </c:cat>
          <c:val>
            <c:numRef>
              <c:f>VG1YF!$C$2:$C$3</c:f>
              <c:numCache>
                <c:formatCode>0.00%</c:formatCode>
                <c:ptCount val="2"/>
                <c:pt idx="0">
                  <c:v>0.75555555555555554</c:v>
                </c:pt>
                <c:pt idx="1">
                  <c:v>0.46666666666666667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0-4294-986B-4605162525BB}"/>
            </c:ext>
          </c:extLst>
        </c:ser>
        <c:ser>
          <c:idx val="1"/>
          <c:order val="1"/>
          <c:tx>
            <c:strRef>
              <c:f>VG1YF!$E$1</c:f>
              <c:strCache>
                <c:ptCount val="1"/>
                <c:pt idx="0">
                  <c:v>Jenter</c:v>
                </c:pt>
              </c:strCache>
            </c:strRef>
          </c:tx>
          <c:spPr>
            <a:solidFill>
              <a:schemeClr val="accent3"/>
            </a:solidFill>
            <a:ln w="508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VG1YF!$A$2:$A$3</c:f>
              <c:strCache>
                <c:ptCount val="2"/>
                <c:pt idx="0">
                  <c:v>IMIKM1----</c:v>
                </c:pt>
                <c:pt idx="1">
                  <c:v>SRSSR1----</c:v>
                </c:pt>
              </c:strCache>
            </c:strRef>
          </c:cat>
          <c:val>
            <c:numRef>
              <c:f>VG1YF!$E$2:$E$3</c:f>
              <c:numCache>
                <c:formatCode>0.00%</c:formatCode>
                <c:ptCount val="2"/>
                <c:pt idx="0">
                  <c:v>0.24444444444444444</c:v>
                </c:pt>
                <c:pt idx="1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C0-4294-986B-460516252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203144"/>
        <c:axId val="684203800"/>
      </c:barChart>
      <c:catAx>
        <c:axId val="684203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203800"/>
        <c:crosses val="autoZero"/>
        <c:auto val="1"/>
        <c:lblAlgn val="ctr"/>
        <c:lblOffset val="100"/>
        <c:noMultiLvlLbl val="0"/>
      </c:catAx>
      <c:valAx>
        <c:axId val="684203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84203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VG1YF!$B$14</c:f>
              <c:strCache>
                <c:ptCount val="1"/>
                <c:pt idx="0">
                  <c:v>Antall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VG1YF!$A$15:$A$16</c:f>
              <c:strCache>
                <c:ptCount val="2"/>
                <c:pt idx="0">
                  <c:v>IMIKM1----</c:v>
                </c:pt>
                <c:pt idx="1">
                  <c:v>SRSSR1----</c:v>
                </c:pt>
              </c:strCache>
            </c:strRef>
          </c:cat>
          <c:val>
            <c:numRef>
              <c:f>VG1YF!$B$15:$B$16</c:f>
              <c:numCache>
                <c:formatCode>General</c:formatCode>
                <c:ptCount val="2"/>
                <c:pt idx="0">
                  <c:v>26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8A-479B-AB7E-EF1F2F0B5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467192"/>
        <c:axId val="236465880"/>
      </c:barChart>
      <c:catAx>
        <c:axId val="236467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36465880"/>
        <c:crosses val="autoZero"/>
        <c:auto val="1"/>
        <c:lblAlgn val="ctr"/>
        <c:lblOffset val="100"/>
        <c:noMultiLvlLbl val="0"/>
      </c:catAx>
      <c:valAx>
        <c:axId val="236465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6467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7C2B2-C66C-4754-94E9-AE10C7E17397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1806F-528A-433E-B44E-BFB2803FA7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16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0362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351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På</a:t>
            </a:r>
            <a:r>
              <a:rPr lang="nb-NO" baseline="0" noProof="0" dirty="0"/>
              <a:t> Amalie Skram ønske elevene å gjøre en forskjell, utdanning er en vei ut av fattigdom. Derfor ønsker vi å gjennomføre denne innsamlingsaksjonen.</a:t>
            </a:r>
          </a:p>
          <a:p>
            <a:pPr marL="0" indent="0">
              <a:buFontTx/>
              <a:buNone/>
            </a:pPr>
            <a:r>
              <a:rPr lang="nb-NO" dirty="0"/>
              <a:t>Elevene</a:t>
            </a:r>
            <a:r>
              <a:rPr lang="nb-NO" baseline="0" dirty="0"/>
              <a:t> har </a:t>
            </a:r>
            <a:r>
              <a:rPr lang="nb-NO" dirty="0"/>
              <a:t>valgt å samle inn penger til organisasjonen </a:t>
            </a:r>
            <a:r>
              <a:rPr lang="nb-NO" b="1" dirty="0"/>
              <a:t>”Bring </a:t>
            </a:r>
            <a:r>
              <a:rPr lang="nb-NO" b="1" dirty="0" err="1"/>
              <a:t>Children</a:t>
            </a:r>
            <a:r>
              <a:rPr lang="nb-NO" b="1" dirty="0"/>
              <a:t> From Streets”</a:t>
            </a:r>
            <a:r>
              <a:rPr lang="nb-NO" dirty="0"/>
              <a:t>, dette er en norsk organisasjon som driver skole og barnehjem i slummen i Uganda. Denne </a:t>
            </a:r>
            <a:r>
              <a:rPr lang="nb-NO" dirty="0" err="1"/>
              <a:t>organisasjone</a:t>
            </a:r>
            <a:r>
              <a:rPr lang="nb-NO" dirty="0"/>
              <a:t> ble grunnlagt i 2005  av Richard </a:t>
            </a:r>
            <a:r>
              <a:rPr lang="nb-NO" dirty="0" err="1"/>
              <a:t>Kiwanuka</a:t>
            </a:r>
            <a:r>
              <a:rPr lang="nb-NO" dirty="0"/>
              <a:t>, som elevene var</a:t>
            </a:r>
            <a:r>
              <a:rPr lang="nb-NO" baseline="0" dirty="0"/>
              <a:t> på foredrag med forrige uke.</a:t>
            </a:r>
            <a:endParaRPr lang="nb-NO" dirty="0"/>
          </a:p>
          <a:p>
            <a:pPr marL="285750" indent="-285750">
              <a:buFontTx/>
              <a:buChar char="•"/>
            </a:pPr>
            <a:endParaRPr lang="nb-NO" dirty="0"/>
          </a:p>
          <a:p>
            <a:pPr marL="285750" indent="-285750">
              <a:buFontTx/>
              <a:buChar char="•"/>
            </a:pPr>
            <a:r>
              <a:rPr lang="nb-NO" dirty="0"/>
              <a:t>Elevene i VG1 skal smale inn penger, gjennom et veldedighetsløp.</a:t>
            </a:r>
          </a:p>
          <a:p>
            <a:pPr marL="285750" indent="-285750">
              <a:buFontTx/>
              <a:buChar char="•"/>
            </a:pPr>
            <a:r>
              <a:rPr lang="nb-NO" dirty="0"/>
              <a:t>Løpet går av stabelen torsdag 17.11.16, dette vil foregå rundt Lille Lundgårdsvann.</a:t>
            </a:r>
          </a:p>
          <a:p>
            <a:pPr marL="285750" indent="-285750">
              <a:buFontTx/>
              <a:buChar char="•"/>
            </a:pPr>
            <a:r>
              <a:rPr lang="nb-NO" dirty="0"/>
              <a:t>Elevene skal selv skaffe sponsorer til løpet</a:t>
            </a:r>
          </a:p>
          <a:p>
            <a:pPr marL="285750" indent="-285750">
              <a:buFontTx/>
              <a:buChar char="•"/>
            </a:pPr>
            <a:r>
              <a:rPr lang="nb-NO" dirty="0"/>
              <a:t>Man kan sponse for hvor mange runder eleven løper, eller for eksempel om eleven bruker kostyme, her er det bare å være kreativ</a:t>
            </a:r>
          </a:p>
          <a:p>
            <a:pPr marL="285750" indent="-285750">
              <a:buFontTx/>
              <a:buChar char="•"/>
            </a:pPr>
            <a:endParaRPr lang="nb-NO" dirty="0"/>
          </a:p>
          <a:p>
            <a:pPr marL="285750" indent="-285750">
              <a:buFontTx/>
              <a:buChar char="•"/>
            </a:pPr>
            <a:r>
              <a:rPr lang="nb-NO" dirty="0"/>
              <a:t>Målet for årets innsamlingsaksjon er å samle inn 300 000 kr! Det vil si at hver elev må samle inn minst 300kr.</a:t>
            </a:r>
          </a:p>
          <a:p>
            <a:endParaRPr lang="nb-NO" baseline="0" noProof="0" dirty="0"/>
          </a:p>
          <a:p>
            <a:r>
              <a:rPr lang="nb-NO" baseline="0" noProof="0" dirty="0"/>
              <a:t>Elevene vi få avspasering 18. November ettersom veldedighetsløpet går etter skoletid. Men om elevene ønsker må de gjerne samle inn penger også på andre måter. Ved å gå med bøsse, vaske bilen, lage middag, kakesalg osv. </a:t>
            </a:r>
          </a:p>
          <a:p>
            <a:r>
              <a:rPr lang="nb-NO" baseline="0" noProof="0" dirty="0"/>
              <a:t>Pengene vi samler inn I år, vil gå til å bygge et realfagsbygg til skolen I slummen.</a:t>
            </a:r>
          </a:p>
          <a:p>
            <a:r>
              <a:rPr lang="nb-NO" baseline="0" noProof="0" dirty="0"/>
              <a:t>Vi vil I Februar sende ned noen få elever for å følge opp prosjektet, noe vi syntes er viktig ettersom vi ønsker at denne innsamlingsaksjonen blir en del av Amalie Skrams identitet. </a:t>
            </a:r>
          </a:p>
          <a:p>
            <a:r>
              <a:rPr lang="nb-NO" baseline="0" noProof="0" dirty="0"/>
              <a:t>Innsamlingskomiteen som består av elever håper dere foreldre blir med på laget for å gjøre dette til en vellykket aksjon. Ingen kan hjelpe alle, men alle kan hjelpe noen.</a:t>
            </a:r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6B332-A860-0848-9199-D09A4D1587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9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340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16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Taushetsplikt: og meldeplikt. </a:t>
            </a:r>
          </a:p>
          <a:p>
            <a:r>
              <a:rPr lang="nb-NO" dirty="0"/>
              <a:t>Dokumentasjonsplikt: rett på innsyn og utskrift.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D9B89-7D9A-46B5-8564-B2610192F26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537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Mobilnr</a:t>
            </a:r>
            <a:r>
              <a:rPr lang="nb-NO" dirty="0"/>
              <a:t>. Står på skilt utenfor døren og på skolens nettside. Svarer så raskt vi kan på meld. med tilbud om time.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D9B89-7D9A-46B5-8564-B2610192F26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763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67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dir.no/regelverk-og-tilsyn/finn-regelverk/etter-tema/Vitnemal/fravarsgrense---udir-3-2016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-27384"/>
            <a:ext cx="13465496" cy="7574342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E25D5FB-4453-4738-B574-AF3ED5B2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13" y="4941948"/>
            <a:ext cx="10111462" cy="18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2708920"/>
            <a:ext cx="8042276" cy="1068387"/>
          </a:xfrm>
        </p:spPr>
        <p:txBody>
          <a:bodyPr>
            <a:normAutofit fontScale="90000"/>
          </a:bodyPr>
          <a:lstStyle/>
          <a:p>
            <a:r>
              <a:rPr lang="nb-NO" dirty="0"/>
              <a:t>Innsamlingsaksjon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sz="3100" dirty="0"/>
              <a:t>November</a:t>
            </a:r>
          </a:p>
        </p:txBody>
      </p:sp>
      <p:pic>
        <p:nvPicPr>
          <p:cNvPr id="3" name="Bilde 2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56" y="2492896"/>
            <a:ext cx="9437687" cy="280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9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224068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80" y="-387424"/>
            <a:ext cx="4164572" cy="380342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5051764" cy="685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18" y="2852935"/>
            <a:ext cx="5443967" cy="39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243408"/>
            <a:ext cx="10972800" cy="1600200"/>
          </a:xfrm>
        </p:spPr>
        <p:txBody>
          <a:bodyPr/>
          <a:lstStyle/>
          <a:p>
            <a:r>
              <a:rPr lang="nb-NO" dirty="0"/>
              <a:t>Fokus på trinn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83432" y="2060848"/>
            <a:ext cx="10972800" cy="4525963"/>
          </a:xfrm>
        </p:spPr>
        <p:txBody>
          <a:bodyPr>
            <a:normAutofit/>
          </a:bodyPr>
          <a:lstStyle/>
          <a:p>
            <a:r>
              <a:rPr lang="nb-NO" sz="2800" dirty="0"/>
              <a:t>Hvert trinn har klasserom i </a:t>
            </a:r>
            <a:r>
              <a:rPr lang="nb-NO" sz="2800" b="1" dirty="0"/>
              <a:t>samme fløy/ etasje</a:t>
            </a:r>
          </a:p>
          <a:p>
            <a:r>
              <a:rPr lang="nb-NO" sz="2800" dirty="0"/>
              <a:t>Lærerne har kontorer </a:t>
            </a:r>
            <a:r>
              <a:rPr lang="nb-NO" sz="2800" b="1" dirty="0"/>
              <a:t>nært egne elever</a:t>
            </a:r>
          </a:p>
          <a:p>
            <a:r>
              <a:rPr lang="nb-NO" sz="2800" dirty="0"/>
              <a:t>Skolen er organisert</a:t>
            </a:r>
            <a:r>
              <a:rPr lang="nb-NO" sz="2800" b="1" dirty="0"/>
              <a:t> på trinn</a:t>
            </a:r>
          </a:p>
          <a:p>
            <a:pPr lvl="1"/>
            <a:r>
              <a:rPr lang="nb-NO" sz="1800" dirty="0"/>
              <a:t>Lærere</a:t>
            </a:r>
          </a:p>
          <a:p>
            <a:pPr lvl="1"/>
            <a:r>
              <a:rPr lang="nb-NO" sz="1800" dirty="0" err="1"/>
              <a:t>Avd</a:t>
            </a:r>
            <a:r>
              <a:rPr lang="nb-NO" sz="1800" dirty="0"/>
              <a:t> leder</a:t>
            </a:r>
          </a:p>
          <a:p>
            <a:pPr lvl="1"/>
            <a:r>
              <a:rPr lang="nb-NO" sz="1800" dirty="0"/>
              <a:t>Rådgiver</a:t>
            </a:r>
          </a:p>
          <a:p>
            <a:pPr lvl="1"/>
            <a:r>
              <a:rPr lang="nb-NO" sz="1800" b="1" dirty="0"/>
              <a:t>Avdelingene følger eleven  - VG1=&gt;VG2=&gt;VG3</a:t>
            </a:r>
          </a:p>
          <a:p>
            <a:r>
              <a:rPr lang="nb-NO" sz="2800" b="1" dirty="0"/>
              <a:t>Eleven, læringsmiljø og læringsresultat er i fokus</a:t>
            </a:r>
          </a:p>
          <a:p>
            <a:pPr marL="0" indent="0">
              <a:buNone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401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587513"/>
            <a:ext cx="10972800" cy="1600200"/>
          </a:xfrm>
        </p:spPr>
        <p:txBody>
          <a:bodyPr/>
          <a:lstStyle/>
          <a:p>
            <a:r>
              <a:rPr lang="nb-NO" dirty="0"/>
              <a:t>Ledelsen på Amalie Skram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17" y="3894504"/>
            <a:ext cx="1645745" cy="16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77" y="3865904"/>
            <a:ext cx="1645700" cy="16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Sylinder 7"/>
          <p:cNvSpPr txBox="1"/>
          <p:nvPr/>
        </p:nvSpPr>
        <p:spPr>
          <a:xfrm>
            <a:off x="6248145" y="5878875"/>
            <a:ext cx="2021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Torild Natvik</a:t>
            </a:r>
          </a:p>
          <a:p>
            <a:pPr algn="ctr"/>
            <a:r>
              <a:rPr lang="nb-NO" sz="1400" dirty="0"/>
              <a:t>¨Avdelingsleder</a:t>
            </a:r>
          </a:p>
          <a:p>
            <a:pPr algn="ctr"/>
            <a:r>
              <a:rPr lang="nb-NO" sz="1400" dirty="0"/>
              <a:t>Vg3</a:t>
            </a:r>
            <a:endParaRPr lang="en-GB" sz="14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1479393" y="5853974"/>
            <a:ext cx="1647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Tove Heradstveit</a:t>
            </a:r>
            <a:br>
              <a:rPr lang="nb-NO" sz="1400" dirty="0"/>
            </a:br>
            <a:r>
              <a:rPr lang="nb-NO" sz="1400" dirty="0"/>
              <a:t>Avdelingsleder </a:t>
            </a:r>
          </a:p>
          <a:p>
            <a:pPr algn="ctr"/>
            <a:r>
              <a:rPr lang="nb-NO" sz="1400" dirty="0"/>
              <a:t>Vg1</a:t>
            </a:r>
            <a:endParaRPr lang="en-GB" sz="1400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3822641" y="5910827"/>
            <a:ext cx="1647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Helge Bohne</a:t>
            </a:r>
          </a:p>
          <a:p>
            <a:pPr algn="ctr"/>
            <a:r>
              <a:rPr lang="nb-NO" sz="1400" dirty="0"/>
              <a:t>Avdelingsleder Vg2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8679456" y="5869110"/>
            <a:ext cx="218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Torrey Hummelsund</a:t>
            </a:r>
            <a:br>
              <a:rPr lang="nb-NO" sz="1400" dirty="0"/>
            </a:br>
            <a:r>
              <a:rPr lang="nb-NO" sz="1400" dirty="0"/>
              <a:t>Avdelingsleder</a:t>
            </a:r>
          </a:p>
          <a:p>
            <a:pPr algn="ctr"/>
            <a:r>
              <a:rPr lang="nb-NO" sz="1400" dirty="0"/>
              <a:t>SSR og IM</a:t>
            </a:r>
            <a:endParaRPr lang="en-GB" sz="1400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t="16602" r="16404" b="13108"/>
          <a:stretch/>
        </p:blipFill>
        <p:spPr>
          <a:xfrm>
            <a:off x="1505570" y="3850768"/>
            <a:ext cx="1605527" cy="16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500DFA0-ADC3-40AC-8212-872238603FF9}"/>
              </a:ext>
            </a:extLst>
          </p:cNvPr>
          <p:cNvSpPr txBox="1"/>
          <p:nvPr/>
        </p:nvSpPr>
        <p:spPr>
          <a:xfrm>
            <a:off x="1449374" y="3158268"/>
            <a:ext cx="16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Lars Berntsen</a:t>
            </a:r>
          </a:p>
          <a:p>
            <a:pPr algn="ctr"/>
            <a:r>
              <a:rPr lang="nb-NO" sz="1400" dirty="0"/>
              <a:t>Rektor</a:t>
            </a:r>
            <a:endParaRPr lang="en-GB" sz="1400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F1DF4B9B-04F3-471C-BDD6-382E66F2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9" t="1317" r="-1439" b="26063"/>
          <a:stretch/>
        </p:blipFill>
        <p:spPr>
          <a:xfrm>
            <a:off x="1470168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06C642C-4BB3-4B7F-8385-347678A0263D}"/>
              </a:ext>
            </a:extLst>
          </p:cNvPr>
          <p:cNvSpPr txBox="1"/>
          <p:nvPr/>
        </p:nvSpPr>
        <p:spPr>
          <a:xfrm>
            <a:off x="3937995" y="3152274"/>
            <a:ext cx="16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Maria Olsen</a:t>
            </a:r>
          </a:p>
          <a:p>
            <a:pPr algn="ctr"/>
            <a:r>
              <a:rPr lang="nb-NO" sz="1400" dirty="0"/>
              <a:t>Ass. Rektor</a:t>
            </a:r>
            <a:endParaRPr lang="en-GB" sz="1400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41C6A99-5E88-4AFC-898E-4141B1A23F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-1518" r="12839" b="22815"/>
          <a:stretch/>
        </p:blipFill>
        <p:spPr>
          <a:xfrm>
            <a:off x="3963104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8DF4D8D-E928-47E7-ABAE-6370C1A915D4}"/>
              </a:ext>
            </a:extLst>
          </p:cNvPr>
          <p:cNvSpPr txBox="1"/>
          <p:nvPr/>
        </p:nvSpPr>
        <p:spPr>
          <a:xfrm>
            <a:off x="6443449" y="3158268"/>
            <a:ext cx="16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Inga Heggstad</a:t>
            </a:r>
          </a:p>
          <a:p>
            <a:pPr algn="ctr"/>
            <a:r>
              <a:rPr lang="nb-NO" sz="1400" dirty="0"/>
              <a:t>Fagleder</a:t>
            </a:r>
            <a:endParaRPr lang="en-GB" sz="1400"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D6D4A801-130E-461D-A0F4-0664458EB8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r="10220" b="15749"/>
          <a:stretch/>
        </p:blipFill>
        <p:spPr>
          <a:xfrm>
            <a:off x="6456040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809E631-FCC7-4AFE-B11A-F39F79916D88}"/>
              </a:ext>
            </a:extLst>
          </p:cNvPr>
          <p:cNvSpPr txBox="1"/>
          <p:nvPr/>
        </p:nvSpPr>
        <p:spPr>
          <a:xfrm>
            <a:off x="8659369" y="3167390"/>
            <a:ext cx="218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Kristine Stenhaug</a:t>
            </a:r>
          </a:p>
          <a:p>
            <a:pPr algn="ctr"/>
            <a:r>
              <a:rPr lang="nb-NO" sz="1400" dirty="0"/>
              <a:t>Leder administrasjon</a:t>
            </a:r>
            <a:endParaRPr lang="en-GB" sz="1400" dirty="0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9BA8E36B-478A-4448-9F7D-F9E770F50D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15353" b="15616"/>
          <a:stretch/>
        </p:blipFill>
        <p:spPr>
          <a:xfrm>
            <a:off x="8948977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2AA09708-5CA6-462D-8E12-13CA5BBD05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6" t="1473" r="3136" b="38985"/>
          <a:stretch/>
        </p:blipFill>
        <p:spPr>
          <a:xfrm>
            <a:off x="6419856" y="3865904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40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title"/>
          </p:nvPr>
        </p:nvSpPr>
        <p:spPr>
          <a:xfrm>
            <a:off x="191344" y="-99392"/>
            <a:ext cx="12097344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no-NO"/>
              <a:t>Elevtjeneste – 4. etg</a:t>
            </a:r>
            <a:endParaRPr/>
          </a:p>
        </p:txBody>
      </p:sp>
      <p:grpSp>
        <p:nvGrpSpPr>
          <p:cNvPr id="314" name="Google Shape;314;p31"/>
          <p:cNvGrpSpPr/>
          <p:nvPr/>
        </p:nvGrpSpPr>
        <p:grpSpPr>
          <a:xfrm>
            <a:off x="6062996" y="1416517"/>
            <a:ext cx="5363046" cy="4671102"/>
            <a:chOff x="862644" y="3741"/>
            <a:chExt cx="5363046" cy="4671102"/>
          </a:xfrm>
        </p:grpSpPr>
        <p:sp>
          <p:nvSpPr>
            <p:cNvPr id="315" name="Google Shape;315;p31"/>
            <p:cNvSpPr/>
            <p:nvPr/>
          </p:nvSpPr>
          <p:spPr>
            <a:xfrm rot="10800000">
              <a:off x="1511947" y="3741"/>
              <a:ext cx="4713743" cy="1298605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 txBox="1"/>
            <p:nvPr/>
          </p:nvSpPr>
          <p:spPr>
            <a:xfrm>
              <a:off x="1836598" y="3741"/>
              <a:ext cx="4389092" cy="1298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2625" tIns="102850" rIns="19200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Palatino Linotype"/>
                <a:buNone/>
              </a:pPr>
              <a:r>
                <a:rPr lang="no-NO" sz="2700" b="1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Helsesykepleier</a:t>
              </a:r>
              <a:b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</a:br>
              <a: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Irene Grov</a:t>
              </a: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62644" y="3741"/>
              <a:ext cx="1298605" cy="129860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970" t="-5606" r="-970" b="-44347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 rot="10800000">
              <a:off x="1511947" y="1689989"/>
              <a:ext cx="4713743" cy="1298605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 txBox="1"/>
            <p:nvPr/>
          </p:nvSpPr>
          <p:spPr>
            <a:xfrm>
              <a:off x="1836598" y="1689989"/>
              <a:ext cx="4389092" cy="1298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2625" tIns="102850" rIns="19200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Palatino Linotype"/>
                <a:buNone/>
              </a:pPr>
              <a:r>
                <a:rPr lang="no-NO" sz="27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Helsesykepleier</a:t>
              </a:r>
              <a:br>
                <a:rPr lang="no-NO" sz="27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</a:br>
              <a:r>
                <a:rPr lang="no-NO" sz="27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Catrine Helle</a:t>
              </a:r>
              <a:endParaRPr dirty="0"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862644" y="1689989"/>
              <a:ext cx="1298605" cy="129860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13421" t="2940" r="12598" b="-13910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 rot="10800000">
              <a:off x="1511947" y="3376238"/>
              <a:ext cx="4713743" cy="1298605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 txBox="1"/>
            <p:nvPr/>
          </p:nvSpPr>
          <p:spPr>
            <a:xfrm>
              <a:off x="1836598" y="3376238"/>
              <a:ext cx="4389092" cy="1298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2625" tIns="102850" rIns="19200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Palatino Linotype"/>
                <a:buNone/>
              </a:pPr>
              <a:r>
                <a:rPr lang="no-NO" sz="2700" b="1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Miljøfagarbeider</a:t>
              </a:r>
              <a:b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</a:br>
              <a: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Ivar Sunnås Gundersen</a:t>
              </a: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864099" y="3364109"/>
              <a:ext cx="1298605" cy="129860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4132" b="-45866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1"/>
          <p:cNvGrpSpPr/>
          <p:nvPr/>
        </p:nvGrpSpPr>
        <p:grpSpPr>
          <a:xfrm>
            <a:off x="643188" y="1414300"/>
            <a:ext cx="4836513" cy="4700686"/>
            <a:chOff x="0" y="1728"/>
            <a:chExt cx="4686512" cy="4695771"/>
          </a:xfrm>
        </p:grpSpPr>
        <p:sp>
          <p:nvSpPr>
            <p:cNvPr id="325" name="Google Shape;325;p31"/>
            <p:cNvSpPr/>
            <p:nvPr/>
          </p:nvSpPr>
          <p:spPr>
            <a:xfrm rot="10800000">
              <a:off x="307733" y="2068"/>
              <a:ext cx="4254873" cy="130478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 txBox="1"/>
            <p:nvPr/>
          </p:nvSpPr>
          <p:spPr>
            <a:xfrm>
              <a:off x="633929" y="2068"/>
              <a:ext cx="3928677" cy="1304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650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alatino Linotype"/>
                <a:buNone/>
              </a:pPr>
              <a:r>
                <a:rPr lang="no-NO" sz="20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Inge – Rådgiver Vg1</a:t>
              </a:r>
              <a:endParaRPr dirty="0"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0" y="1728"/>
              <a:ext cx="1305463" cy="1305463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 rot="10800000">
              <a:off x="319574" y="1697222"/>
              <a:ext cx="4254873" cy="130478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1"/>
            <p:cNvSpPr txBox="1"/>
            <p:nvPr/>
          </p:nvSpPr>
          <p:spPr>
            <a:xfrm>
              <a:off x="645770" y="1697222"/>
              <a:ext cx="3928677" cy="1304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650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alatino Linotype"/>
                <a:buNone/>
              </a:pPr>
              <a:r>
                <a:rPr lang="no-NO" sz="20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Grete – Rådgiver Vg2</a:t>
              </a:r>
              <a:endParaRPr dirty="0"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0" y="1696882"/>
              <a:ext cx="1305463" cy="1305463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 rot="10800000">
              <a:off x="431639" y="3392376"/>
              <a:ext cx="4254873" cy="130478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 txBox="1"/>
            <p:nvPr/>
          </p:nvSpPr>
          <p:spPr>
            <a:xfrm>
              <a:off x="757835" y="3392376"/>
              <a:ext cx="3928677" cy="1304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650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alatino Linotype"/>
                <a:buNone/>
              </a:pPr>
              <a:r>
                <a:rPr lang="no-NO" sz="20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Geir – Rådgiver Vg3</a:t>
              </a:r>
              <a:endParaRPr sz="25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0" y="3392036"/>
              <a:ext cx="1305463" cy="1305463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Rådgivers arbeidsområder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Sosialpedagogisk</a:t>
            </a:r>
            <a:r>
              <a:rPr lang="nb-NO" sz="3600" dirty="0"/>
              <a:t> veiledning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sz="3600" b="1" dirty="0"/>
              <a:t>Tilrettelegginger</a:t>
            </a:r>
            <a:r>
              <a:rPr lang="nb-NO" sz="3600" dirty="0"/>
              <a:t> i undervisningen</a:t>
            </a:r>
          </a:p>
          <a:p>
            <a:pPr lvl="1"/>
            <a:r>
              <a:rPr lang="nb-NO" sz="2800" dirty="0"/>
              <a:t>Utvidet tid</a:t>
            </a:r>
          </a:p>
          <a:p>
            <a:pPr lvl="1"/>
            <a:r>
              <a:rPr lang="nb-NO" sz="2800" dirty="0"/>
              <a:t>Fritak for fag</a:t>
            </a:r>
          </a:p>
          <a:p>
            <a:pPr lvl="1"/>
            <a:r>
              <a:rPr lang="nb-NO" sz="2800" dirty="0"/>
              <a:t>Andre tilrettelegginger</a:t>
            </a:r>
            <a:br>
              <a:rPr lang="nb-NO" sz="2800" dirty="0"/>
            </a:br>
            <a:endParaRPr lang="nb-NO" sz="2800" dirty="0"/>
          </a:p>
          <a:p>
            <a:r>
              <a:rPr lang="nb-NO" sz="3600" b="1" dirty="0"/>
              <a:t>Karriereveiledning</a:t>
            </a:r>
          </a:p>
        </p:txBody>
      </p:sp>
    </p:spTree>
    <p:extLst>
      <p:ext uri="{BB962C8B-B14F-4D97-AF65-F5344CB8AC3E}">
        <p14:creationId xmlns:p14="http://schemas.microsoft.com/office/powerpoint/2010/main" val="30049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Informasjon om skolehelsetjenesten på </a:t>
            </a:r>
            <a:br>
              <a:rPr lang="nb-NO" dirty="0"/>
            </a:br>
            <a:r>
              <a:rPr lang="nb-NO" dirty="0"/>
              <a:t>Amalie Skram </a:t>
            </a:r>
          </a:p>
        </p:txBody>
      </p:sp>
    </p:spTree>
    <p:extLst>
      <p:ext uri="{BB962C8B-B14F-4D97-AF65-F5344CB8AC3E}">
        <p14:creationId xmlns:p14="http://schemas.microsoft.com/office/powerpoint/2010/main" val="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9600" y="1600200"/>
            <a:ext cx="11175032" cy="4781128"/>
          </a:xfrm>
        </p:spPr>
        <p:txBody>
          <a:bodyPr>
            <a:normAutofit fontScale="85000" lnSpcReduction="20000"/>
          </a:bodyPr>
          <a:lstStyle/>
          <a:p>
            <a:r>
              <a:rPr lang="nb-NO" sz="2900" b="1" dirty="0"/>
              <a:t>Helsesykepleier </a:t>
            </a:r>
            <a:r>
              <a:rPr lang="nb-NO" sz="2900" dirty="0"/>
              <a:t>og </a:t>
            </a:r>
            <a:r>
              <a:rPr lang="nb-NO" sz="2900" b="1" dirty="0"/>
              <a:t>psykolog </a:t>
            </a:r>
            <a:br>
              <a:rPr lang="nb-NO" sz="2900" b="1" dirty="0"/>
            </a:br>
            <a:r>
              <a:rPr lang="nb-NO" sz="2900" dirty="0"/>
              <a:t>Samarbeider etter samtykke fra elev med t.d. lærer, rådgiver eller andre samarbeidspartnere. </a:t>
            </a:r>
          </a:p>
          <a:p>
            <a:pPr marL="0" indent="0">
              <a:buNone/>
            </a:pPr>
            <a:endParaRPr lang="nb-NO" sz="2900" dirty="0"/>
          </a:p>
          <a:p>
            <a:pPr marL="0" indent="0">
              <a:buNone/>
            </a:pPr>
            <a:endParaRPr lang="nb-NO" sz="2900" dirty="0"/>
          </a:p>
          <a:p>
            <a:r>
              <a:rPr lang="nb-NO" sz="2900" dirty="0"/>
              <a:t>Kommunale </a:t>
            </a:r>
            <a:r>
              <a:rPr lang="nb-NO" sz="2900" b="1" dirty="0"/>
              <a:t>psykologer etter henvisning </a:t>
            </a:r>
            <a:r>
              <a:rPr lang="nb-NO" sz="2900" dirty="0"/>
              <a:t>fra helsesykepleier.      Ansettelsesprosess pågår.</a:t>
            </a:r>
          </a:p>
          <a:p>
            <a:pPr marL="0" indent="0">
              <a:buNone/>
            </a:pPr>
            <a:endParaRPr lang="nb-NO" sz="2900" dirty="0"/>
          </a:p>
          <a:p>
            <a:r>
              <a:rPr lang="nb-NO" sz="2900" dirty="0"/>
              <a:t>Skolehelsetjenesten skal være </a:t>
            </a:r>
            <a:r>
              <a:rPr lang="nb-NO" sz="2900" b="1" dirty="0"/>
              <a:t>lett tilgjengelig og gratis.</a:t>
            </a:r>
          </a:p>
          <a:p>
            <a:endParaRPr lang="nb-NO" sz="2900" dirty="0"/>
          </a:p>
          <a:p>
            <a:r>
              <a:rPr lang="nb-NO" sz="2900" b="1" dirty="0"/>
              <a:t>Taushetsplikt </a:t>
            </a:r>
          </a:p>
          <a:p>
            <a:endParaRPr lang="nb-NO" sz="2900" dirty="0"/>
          </a:p>
          <a:p>
            <a:r>
              <a:rPr lang="nb-NO" sz="2900" b="1" dirty="0"/>
              <a:t>Dokumentasjonsplikt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Lavterskeltilbud</a:t>
            </a:r>
          </a:p>
        </p:txBody>
      </p:sp>
    </p:spTree>
    <p:extLst>
      <p:ext uri="{BB962C8B-B14F-4D97-AF65-F5344CB8AC3E}">
        <p14:creationId xmlns:p14="http://schemas.microsoft.com/office/powerpoint/2010/main" val="35462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07368" y="1880828"/>
            <a:ext cx="11089232" cy="3780420"/>
          </a:xfrm>
        </p:spPr>
        <p:txBody>
          <a:bodyPr>
            <a:normAutofit/>
          </a:bodyPr>
          <a:lstStyle/>
          <a:p>
            <a:r>
              <a:rPr lang="nb-NO" dirty="0"/>
              <a:t>Kontor i 4 etasje </a:t>
            </a:r>
            <a:r>
              <a:rPr lang="nb-NO" b="1" dirty="0"/>
              <a:t>kvar dag </a:t>
            </a:r>
            <a:r>
              <a:rPr lang="nb-NO" dirty="0"/>
              <a:t>mellom </a:t>
            </a:r>
            <a:r>
              <a:rPr lang="nb-NO" b="1" dirty="0"/>
              <a:t>kl. 09.00 – 14.00</a:t>
            </a:r>
          </a:p>
          <a:p>
            <a:endParaRPr lang="nb-NO" dirty="0"/>
          </a:p>
          <a:p>
            <a:r>
              <a:rPr lang="nb-NO" dirty="0"/>
              <a:t>Send SMS på telefon: </a:t>
            </a:r>
            <a:r>
              <a:rPr lang="nb-NO" b="1" dirty="0"/>
              <a:t>40918796</a:t>
            </a:r>
            <a:r>
              <a:rPr lang="nb-NO" dirty="0"/>
              <a:t> med navn, </a:t>
            </a:r>
          </a:p>
          <a:p>
            <a:pPr marL="0" indent="0">
              <a:buNone/>
            </a:pPr>
            <a:r>
              <a:rPr lang="nb-NO" dirty="0"/>
              <a:t>     fødselsdato og stikkord om hvorfor du treng time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Send </a:t>
            </a:r>
            <a:r>
              <a:rPr lang="nb-NO" b="1" dirty="0"/>
              <a:t>melding på It`s </a:t>
            </a:r>
            <a:r>
              <a:rPr lang="nb-NO" b="1" dirty="0" err="1"/>
              <a:t>learning</a:t>
            </a:r>
            <a:r>
              <a:rPr lang="nb-NO" b="1" dirty="0"/>
              <a:t> 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Kontaktinformasjon</a:t>
            </a:r>
          </a:p>
        </p:txBody>
      </p:sp>
    </p:spTree>
    <p:extLst>
      <p:ext uri="{BB962C8B-B14F-4D97-AF65-F5344CB8AC3E}">
        <p14:creationId xmlns:p14="http://schemas.microsoft.com/office/powerpoint/2010/main" val="12074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0" y="2132857"/>
            <a:ext cx="8229600" cy="39933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sz="4000" dirty="0"/>
              <a:t>Felles presentasjon i Hans Tank</a:t>
            </a:r>
            <a:br>
              <a:rPr lang="nb-NO" sz="4000" dirty="0"/>
            </a:br>
            <a:endParaRPr lang="nb-NO" sz="40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4000" dirty="0"/>
              <a:t>Klassemøte med kontaktlærer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EDBE0DF-ED55-47E6-AC07-B86D99870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36" y="5661248"/>
            <a:ext cx="4171528" cy="7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387424"/>
            <a:ext cx="10972800" cy="1600200"/>
          </a:xfrm>
        </p:spPr>
        <p:txBody>
          <a:bodyPr/>
          <a:lstStyle/>
          <a:p>
            <a:r>
              <a:rPr lang="nb-NO" sz="4800" dirty="0"/>
              <a:t>Organisering av skoleuken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2270260"/>
            <a:ext cx="5184576" cy="3603706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29356F0-09FD-4476-9206-21572794E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38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124944"/>
            <a:ext cx="10972800" cy="1600200"/>
          </a:xfrm>
        </p:spPr>
        <p:txBody>
          <a:bodyPr/>
          <a:lstStyle/>
          <a:p>
            <a:r>
              <a:rPr lang="nb-NO" sz="9600" dirty="0" err="1"/>
              <a:t>ViS</a:t>
            </a:r>
            <a:br>
              <a:rPr lang="nb-NO" sz="9600" dirty="0"/>
            </a:br>
            <a:r>
              <a:rPr lang="nb-NO" sz="3600" dirty="0"/>
              <a:t>for</a:t>
            </a:r>
            <a:br>
              <a:rPr lang="nb-NO" sz="3600" dirty="0"/>
            </a:br>
            <a:r>
              <a:rPr lang="nb-NO" sz="7200" dirty="0">
                <a:solidFill>
                  <a:schemeClr val="accent2"/>
                </a:solidFill>
              </a:rPr>
              <a:t>foresatte</a:t>
            </a:r>
            <a:endParaRPr lang="nb-NO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1991544" y="44624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no-NO"/>
              <a:t>VIS</a:t>
            </a:r>
            <a:endParaRPr/>
          </a:p>
        </p:txBody>
      </p:sp>
      <p:pic>
        <p:nvPicPr>
          <p:cNvPr id="247" name="Google Shape;247;p27"/>
          <p:cNvPicPr preferRelativeResize="0"/>
          <p:nvPr/>
        </p:nvPicPr>
        <p:blipFill rotWithShape="1">
          <a:blip r:embed="rId3">
            <a:alphaModFix/>
          </a:blip>
          <a:srcRect t="10510" b="4318"/>
          <a:stretch/>
        </p:blipFill>
        <p:spPr>
          <a:xfrm>
            <a:off x="203684" y="14253"/>
            <a:ext cx="11784632" cy="6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40981"/>
          </a:xfrm>
        </p:spPr>
        <p:txBody>
          <a:bodyPr/>
          <a:lstStyle/>
          <a:p>
            <a:r>
              <a:rPr lang="nb-NO" dirty="0"/>
              <a:t>IKT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200" dirty="0"/>
              <a:t>IKT veiledningsområde </a:t>
            </a:r>
            <a:br>
              <a:rPr lang="nb-NO" sz="3200" dirty="0"/>
            </a:br>
            <a:r>
              <a:rPr lang="nb-NO" sz="3200" dirty="0"/>
              <a:t>– 4. </a:t>
            </a:r>
            <a:r>
              <a:rPr lang="nb-NO" sz="3200" dirty="0" err="1"/>
              <a:t>etg</a:t>
            </a:r>
            <a:r>
              <a:rPr lang="nb-NO" sz="3200" dirty="0"/>
              <a:t>, mot sør</a:t>
            </a:r>
          </a:p>
          <a:p>
            <a:r>
              <a:rPr lang="nb-NO" sz="3200" dirty="0" err="1"/>
              <a:t>Elevpc</a:t>
            </a:r>
            <a:endParaRPr lang="nb-NO" sz="3200" dirty="0"/>
          </a:p>
          <a:p>
            <a:r>
              <a:rPr lang="nb-NO" sz="3200" dirty="0"/>
              <a:t>Support</a:t>
            </a:r>
          </a:p>
          <a:p>
            <a:r>
              <a:rPr lang="nb-NO" sz="3200" dirty="0"/>
              <a:t>Elevbevis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06" y="1600201"/>
            <a:ext cx="5112568" cy="383442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0F3DFEA-3642-4A58-91D6-FFB989D9B107}"/>
              </a:ext>
            </a:extLst>
          </p:cNvPr>
          <p:cNvSpPr txBox="1"/>
          <p:nvPr/>
        </p:nvSpPr>
        <p:spPr>
          <a:xfrm>
            <a:off x="776476" y="6193822"/>
            <a:ext cx="157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Alec Dang</a:t>
            </a:r>
          </a:p>
          <a:p>
            <a:pPr algn="ctr"/>
            <a:r>
              <a:rPr lang="nb-NO" sz="1400" dirty="0"/>
              <a:t>IKT konsulent</a:t>
            </a:r>
            <a:endParaRPr lang="en-GB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DA83898-3990-4D20-A87C-1FE439E5CD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7953" r="21731" b="25517"/>
          <a:stretch/>
        </p:blipFill>
        <p:spPr>
          <a:xfrm>
            <a:off x="776475" y="4435860"/>
            <a:ext cx="1491319" cy="1578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87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600400"/>
            <a:ext cx="10972800" cy="980728"/>
          </a:xfrm>
        </p:spPr>
        <p:txBody>
          <a:bodyPr/>
          <a:lstStyle/>
          <a:p>
            <a:r>
              <a:rPr lang="nb-NO" sz="6600" dirty="0"/>
              <a:t>Fravær</a:t>
            </a:r>
            <a:br>
              <a:rPr lang="nb-NO" sz="6600" dirty="0"/>
            </a:br>
            <a:r>
              <a:rPr lang="nb-NO" sz="6600" dirty="0"/>
              <a:t>Regelverk</a:t>
            </a:r>
            <a:br>
              <a:rPr lang="nb-NO" dirty="0"/>
            </a:br>
            <a:r>
              <a:rPr lang="nb-NO" sz="1800" dirty="0">
                <a:hlinkClick r:id="rId2"/>
              </a:rPr>
              <a:t>http://www.udir.no/regelverk-og-tilsyn/finn-regelverk/etter-tema/Vitnemal/fravarsgrense---udir-3-2016/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4588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" y="692696"/>
            <a:ext cx="12243519" cy="6984776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25693" y="116632"/>
            <a:ext cx="6912768" cy="736104"/>
          </a:xfrm>
        </p:spPr>
        <p:txBody>
          <a:bodyPr/>
          <a:lstStyle/>
          <a:p>
            <a:r>
              <a:rPr lang="nb-NO" dirty="0"/>
              <a:t>Fravær og karakterer</a:t>
            </a:r>
          </a:p>
        </p:txBody>
      </p:sp>
    </p:spTree>
    <p:extLst>
      <p:ext uri="{BB962C8B-B14F-4D97-AF65-F5344CB8AC3E}">
        <p14:creationId xmlns:p14="http://schemas.microsoft.com/office/powerpoint/2010/main" val="37271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89450"/>
            <a:ext cx="4752528" cy="673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2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21268"/>
            <a:ext cx="8857495" cy="5485682"/>
          </a:xfrm>
        </p:spPr>
      </p:pic>
    </p:spTree>
    <p:extLst>
      <p:ext uri="{BB962C8B-B14F-4D97-AF65-F5344CB8AC3E}">
        <p14:creationId xmlns:p14="http://schemas.microsoft.com/office/powerpoint/2010/main" val="11421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epost.hfk.no/owa/service.svc/s/GetAttachmentThumbnail?id=AAMkAGYwMzZiODliLWMzMTItNDdkMC1iOTlmLThhZDZlNDFiYzZkMABGAAAAAACI303tzWxoT6bZxXVmHLzMBwAqYhSGa0ckQaD2YZBnHSnlAAAAUTkJAACSgkKmHQPsQZG%2BV16n98fbAAF5w4M9AAABEgAQAOHtufsuZVxNjJDFEQoq9Jo%3D&amp;thumbnailType=2&amp;X-OWA-CANARY=PmjIXya0xEKdHvWMRAo1OfCYdFtuIdUIgHxEU1aEsjNtUqj7PaZn4EezF3SO-IhA__uuflUhQQ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  <a:p>
            <a:endParaRPr lang="nb-NO" dirty="0"/>
          </a:p>
        </p:txBody>
      </p:sp>
      <p:grpSp>
        <p:nvGrpSpPr>
          <p:cNvPr id="2" name="Gruppe 1"/>
          <p:cNvGrpSpPr/>
          <p:nvPr/>
        </p:nvGrpSpPr>
        <p:grpSpPr>
          <a:xfrm>
            <a:off x="2063552" y="116632"/>
            <a:ext cx="8280920" cy="6624736"/>
            <a:chOff x="9984432" y="14356"/>
            <a:chExt cx="6624736" cy="6624736"/>
          </a:xfrm>
        </p:grpSpPr>
        <p:pic>
          <p:nvPicPr>
            <p:cNvPr id="8" name="Plassholder for innhold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432" y="14356"/>
              <a:ext cx="6624736" cy="6624736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5443" y="859251"/>
              <a:ext cx="2765108" cy="4915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3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96688" y="-99392"/>
            <a:ext cx="12385376" cy="70567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600" b="1" dirty="0">
                <a:solidFill>
                  <a:schemeClr val="bg1"/>
                </a:solidFill>
                <a:latin typeface="Neon Lights" panose="02000000000000000000" pitchFamily="2" charset="0"/>
              </a:rPr>
              <a:t>Åpen skole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Neon Lights" panose="02000000000000000000" pitchFamily="2" charset="0"/>
              </a:rPr>
              <a:t>0600 – 2100</a:t>
            </a:r>
          </a:p>
        </p:txBody>
      </p:sp>
    </p:spTree>
    <p:extLst>
      <p:ext uri="{BB962C8B-B14F-4D97-AF65-F5344CB8AC3E}">
        <p14:creationId xmlns:p14="http://schemas.microsoft.com/office/powerpoint/2010/main" val="10497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170" name="Picture 2" descr="C:\Documents and Settings\bjolyn.HFK\Mine dokumenter\Dropbox\Amalie Skram jpg\aA_6552957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1198333"/>
            <a:ext cx="12192000" cy="92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0CE2339B-DD66-493B-B20E-AB170A126BEA}"/>
              </a:ext>
            </a:extLst>
          </p:cNvPr>
          <p:cNvSpPr txBox="1">
            <a:spLocks/>
          </p:cNvSpPr>
          <p:nvPr/>
        </p:nvSpPr>
        <p:spPr>
          <a:xfrm>
            <a:off x="2855640" y="5085184"/>
            <a:ext cx="10363200" cy="1447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/>
              <a:t>Totalt: 1053 elever</a:t>
            </a:r>
          </a:p>
        </p:txBody>
      </p:sp>
    </p:spTree>
    <p:extLst>
      <p:ext uri="{BB962C8B-B14F-4D97-AF65-F5344CB8AC3E}">
        <p14:creationId xmlns:p14="http://schemas.microsoft.com/office/powerpoint/2010/main" val="38175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8" y="189473"/>
            <a:ext cx="9316994" cy="6467327"/>
          </a:xfrm>
        </p:spPr>
      </p:pic>
    </p:spTree>
    <p:extLst>
      <p:ext uri="{BB962C8B-B14F-4D97-AF65-F5344CB8AC3E}">
        <p14:creationId xmlns:p14="http://schemas.microsoft.com/office/powerpoint/2010/main" val="39397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4AFDB20-2E45-E941-B2CF-2AA351759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23A7A25-1751-4343-89B8-B9A406390CD0}"/>
              </a:ext>
            </a:extLst>
          </p:cNvPr>
          <p:cNvSpPr txBox="1"/>
          <p:nvPr/>
        </p:nvSpPr>
        <p:spPr>
          <a:xfrm>
            <a:off x="4007768" y="594928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Starter mandag 22. august</a:t>
            </a:r>
          </a:p>
        </p:txBody>
      </p:sp>
    </p:spTree>
    <p:extLst>
      <p:ext uri="{BB962C8B-B14F-4D97-AF65-F5344CB8AC3E}">
        <p14:creationId xmlns:p14="http://schemas.microsoft.com/office/powerpoint/2010/main" val="32635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Mat og drikke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7632" y="1600201"/>
            <a:ext cx="8078688" cy="4525963"/>
          </a:xfrm>
        </p:spPr>
        <p:txBody>
          <a:bodyPr>
            <a:normAutofit/>
          </a:bodyPr>
          <a:lstStyle/>
          <a:p>
            <a:r>
              <a:rPr lang="nb-NO" sz="3200" dirty="0"/>
              <a:t>Stor </a:t>
            </a:r>
            <a:r>
              <a:rPr lang="nb-NO" sz="3200" dirty="0">
                <a:solidFill>
                  <a:schemeClr val="tx2"/>
                </a:solidFill>
              </a:rPr>
              <a:t>elevkantine</a:t>
            </a:r>
          </a:p>
          <a:p>
            <a:pPr lvl="1"/>
            <a:r>
              <a:rPr lang="nb-NO" dirty="0"/>
              <a:t>Godt utvalg og gode priser</a:t>
            </a:r>
          </a:p>
          <a:p>
            <a:pPr lvl="1"/>
            <a:r>
              <a:rPr lang="nb-NO" dirty="0"/>
              <a:t>Sunn mat</a:t>
            </a:r>
            <a:br>
              <a:rPr lang="nb-NO" dirty="0"/>
            </a:br>
            <a:endParaRPr lang="nb-NO" dirty="0"/>
          </a:p>
          <a:p>
            <a:r>
              <a:rPr lang="nb-NO" sz="3200" dirty="0"/>
              <a:t>Elevkjøkken med toastjern, mikro og vannkoker i alle etasjer</a:t>
            </a:r>
            <a:br>
              <a:rPr lang="nb-NO" sz="2000" dirty="0">
                <a:solidFill>
                  <a:srgbClr val="FF0000"/>
                </a:solidFill>
              </a:rPr>
            </a:br>
            <a:endParaRPr lang="nb-NO" sz="2000" dirty="0">
              <a:solidFill>
                <a:srgbClr val="FF0000"/>
              </a:solidFill>
            </a:endParaRPr>
          </a:p>
          <a:p>
            <a:r>
              <a:rPr lang="nb-NO" sz="3200" dirty="0"/>
              <a:t>Kaffe </a:t>
            </a:r>
            <a:r>
              <a:rPr lang="nb-NO" sz="3200" dirty="0" err="1"/>
              <a:t>diem</a:t>
            </a:r>
            <a:endParaRPr lang="nb-NO" sz="3200" dirty="0">
              <a:solidFill>
                <a:schemeClr val="tx2"/>
              </a:solidFill>
            </a:endParaRPr>
          </a:p>
        </p:txBody>
      </p:sp>
      <p:pic>
        <p:nvPicPr>
          <p:cNvPr id="2056" name="Picture 8" descr="http://jpg.finnalle.no/sites/default/files/imagecache/remake-logo/customers/146566/logo/beredt_gruppen_as-205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7" y="5217025"/>
            <a:ext cx="3037619" cy="828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08" y="4437112"/>
            <a:ext cx="3077160" cy="213599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98" y="4764346"/>
            <a:ext cx="886014" cy="114489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96" y="4339287"/>
            <a:ext cx="1060936" cy="160999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368" y="2348879"/>
            <a:ext cx="1030253" cy="16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9" y="-27384"/>
            <a:ext cx="12381573" cy="6964635"/>
          </a:xfrm>
        </p:spPr>
      </p:pic>
    </p:spTree>
    <p:extLst>
      <p:ext uri="{BB962C8B-B14F-4D97-AF65-F5344CB8AC3E}">
        <p14:creationId xmlns:p14="http://schemas.microsoft.com/office/powerpoint/2010/main" val="36094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1224068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ord&#10;&#10;Automatisk generert beskrivelse">
            <a:extLst>
              <a:ext uri="{FF2B5EF4-FFF2-40B4-BE49-F238E27FC236}">
                <a16:creationId xmlns:a16="http://schemas.microsoft.com/office/drawing/2014/main" id="{29754CEE-A456-4553-B205-6AE5F5CD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" y="1412776"/>
            <a:ext cx="12391186" cy="4608512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3F4250-84E9-42E8-9338-66BC29FAF7C5}"/>
              </a:ext>
            </a:extLst>
          </p:cNvPr>
          <p:cNvSpPr txBox="1"/>
          <p:nvPr/>
        </p:nvSpPr>
        <p:spPr>
          <a:xfrm>
            <a:off x="-17985" y="332656"/>
            <a:ext cx="12123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Informasjonsteknologi og medieproduksjon</a:t>
            </a:r>
          </a:p>
        </p:txBody>
      </p:sp>
    </p:spTree>
    <p:extLst>
      <p:ext uri="{BB962C8B-B14F-4D97-AF65-F5344CB8AC3E}">
        <p14:creationId xmlns:p14="http://schemas.microsoft.com/office/powerpoint/2010/main" val="16011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10F3B4-0021-4963-B37C-C2D4FEFC1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016" y="0"/>
            <a:ext cx="8747968" cy="256151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5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Informasjonsteknologi og medieproduksjon:</a:t>
            </a:r>
            <a:br>
              <a:rPr lang="nb-NO" sz="4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52C0170D-AB23-47E3-904B-7935EDC23D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266699"/>
              </p:ext>
            </p:extLst>
          </p:nvPr>
        </p:nvGraphicFramePr>
        <p:xfrm>
          <a:off x="2315580" y="1627124"/>
          <a:ext cx="7560840" cy="5231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val="270043165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7029461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Felles fag</a:t>
                      </a:r>
                      <a:endParaRPr lang="nb-NO" sz="24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 </a:t>
                      </a:r>
                      <a:r>
                        <a:rPr lang="nn-NO" sz="2400" dirty="0" err="1">
                          <a:effectLst/>
                        </a:rPr>
                        <a:t>Årstimer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662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Matematikk 1P-Y IM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84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0923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Naturfag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56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4265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Engelsk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140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2408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Kroppsøving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56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361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8557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solidFill>
                            <a:srgbClr val="FF0000"/>
                          </a:solidFill>
                          <a:effectLst/>
                        </a:rPr>
                        <a:t>Programfag:</a:t>
                      </a:r>
                      <a:endParaRPr lang="nb-NO" sz="2400" dirty="0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 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395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Produksjon og historiefortelling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159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2981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Teknologiforståelse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159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4866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Konseptutvikling og programmering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159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422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 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93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Yrkesfaglig fordypning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168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10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 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262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Sum 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981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816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4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25721C-95D6-4B07-8F05-A3750C37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600200"/>
          </a:xfrm>
        </p:spPr>
        <p:txBody>
          <a:bodyPr/>
          <a:lstStyle/>
          <a:p>
            <a:r>
              <a:rPr lang="nb-NO" dirty="0"/>
              <a:t>Salg, service og reiseliv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6CDBAFF-2F64-4999-9C62-0E4F35DC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12309648" cy="4392488"/>
          </a:xfrm>
        </p:spPr>
      </p:pic>
    </p:spTree>
    <p:extLst>
      <p:ext uri="{BB962C8B-B14F-4D97-AF65-F5344CB8AC3E}">
        <p14:creationId xmlns:p14="http://schemas.microsoft.com/office/powerpoint/2010/main" val="10405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ED1C3-835E-477C-9F3C-9D61CBFC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208823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5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Salg</a:t>
            </a:r>
            <a:r>
              <a:rPr lang="nn-NO" sz="5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service og reiseliv:</a:t>
            </a:r>
            <a:br>
              <a:rPr lang="nb-NO" sz="4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DBC6E69A-C938-4417-8190-681C0848C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701066"/>
              </p:ext>
            </p:extLst>
          </p:nvPr>
        </p:nvGraphicFramePr>
        <p:xfrm>
          <a:off x="1775520" y="1484784"/>
          <a:ext cx="8640960" cy="5233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37483">
                  <a:extLst>
                    <a:ext uri="{9D8B030D-6E8A-4147-A177-3AD203B41FA5}">
                      <a16:colId xmlns:a16="http://schemas.microsoft.com/office/drawing/2014/main" val="3125077297"/>
                    </a:ext>
                  </a:extLst>
                </a:gridCol>
                <a:gridCol w="1603477">
                  <a:extLst>
                    <a:ext uri="{9D8B030D-6E8A-4147-A177-3AD203B41FA5}">
                      <a16:colId xmlns:a16="http://schemas.microsoft.com/office/drawing/2014/main" val="16301180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Felles fag:</a:t>
                      </a:r>
                      <a:endParaRPr lang="nb-NO" sz="24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 err="1">
                          <a:effectLst/>
                        </a:rPr>
                        <a:t>Årstimer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920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Matematikk 1P-Y -SR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84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6881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Naturfag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56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593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Engelsk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140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318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Kroppsøving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56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256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1246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Programfag:</a:t>
                      </a:r>
                      <a:endParaRPr lang="nb-NO" sz="24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 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236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Forretningsdrift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169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2783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Markedsføring og innovasjon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168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177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Kultur og samhandling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140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967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503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Yrkesfaglig fordypning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168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4997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 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3154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>
                          <a:effectLst/>
                        </a:rPr>
                        <a:t>Sum</a:t>
                      </a:r>
                      <a:endParaRPr lang="nb-NO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n-NO" sz="2400" dirty="0">
                          <a:effectLst/>
                        </a:rPr>
                        <a:t>981</a:t>
                      </a:r>
                      <a:endParaRPr lang="nb-NO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9296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5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224068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 txBox="1">
            <a:spLocks/>
          </p:cNvSpPr>
          <p:nvPr/>
        </p:nvSpPr>
        <p:spPr>
          <a:xfrm>
            <a:off x="5375920" y="4293096"/>
            <a:ext cx="2115816" cy="8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 sz="6000" dirty="0"/>
              <a:t>55%</a:t>
            </a:r>
          </a:p>
        </p:txBody>
      </p:sp>
      <p:pic>
        <p:nvPicPr>
          <p:cNvPr id="3076" name="Picture 4" descr="https://pixabay.com/static/uploads/photo/2014/04/02/17/02/man-307731_960_72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20" y="3589452"/>
            <a:ext cx="918000" cy="1836000"/>
          </a:xfrm>
          <a:prstGeom prst="rect">
            <a:avLst/>
          </a:prstGeom>
          <a:noFill/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5348336" y="2060848"/>
            <a:ext cx="2115816" cy="8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 sz="4400" dirty="0"/>
              <a:t>45%</a:t>
            </a:r>
          </a:p>
        </p:txBody>
      </p:sp>
      <p:pic>
        <p:nvPicPr>
          <p:cNvPr id="6" name="Google Shape;207;p18">
            <a:extLst>
              <a:ext uri="{FF2B5EF4-FFF2-40B4-BE49-F238E27FC236}">
                <a16:creationId xmlns:a16="http://schemas.microsoft.com/office/drawing/2014/main" id="{98F7E031-EA9D-4B6A-9838-1F0781A42A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6997" y="1825520"/>
            <a:ext cx="719845" cy="1439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6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: Breddeidrett klar til padletur!  God hel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0366"/>
            <a:ext cx="12192001" cy="91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48368" y="-102114"/>
            <a:ext cx="3857366" cy="1390478"/>
          </a:xfrm>
        </p:spPr>
        <p:txBody>
          <a:bodyPr>
            <a:normAutofit fontScale="90000"/>
          </a:bodyPr>
          <a:lstStyle/>
          <a:p>
            <a:pPr algn="ctr"/>
            <a:r>
              <a:rPr lang="nb-NO" sz="9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Kajakk</a:t>
            </a:r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5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234124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" y="-135"/>
            <a:ext cx="12184547" cy="6853808"/>
          </a:xfrm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-1658652" y="5130144"/>
            <a:ext cx="10972800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Strandebarm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EA4F9F9-0F38-428D-B0AC-9FFFEE969A50}"/>
              </a:ext>
            </a:extLst>
          </p:cNvPr>
          <p:cNvSpPr txBox="1"/>
          <p:nvPr/>
        </p:nvSpPr>
        <p:spPr>
          <a:xfrm>
            <a:off x="1847528" y="601310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Torsdag 08.09- fredag 09.09</a:t>
            </a:r>
            <a:r>
              <a:rPr lang="nb-NO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7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5" y="-27384"/>
            <a:ext cx="12254843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000" dirty="0"/>
          </a:p>
          <a:p>
            <a:pPr marL="0" indent="0" algn="ctr">
              <a:buNone/>
            </a:pPr>
            <a:r>
              <a:rPr lang="nb-NO" sz="8800" dirty="0">
                <a:latin typeface="+mn-lt"/>
              </a:rPr>
              <a:t>asvg.no</a:t>
            </a:r>
            <a:br>
              <a:rPr lang="nb-NO" sz="3600" dirty="0"/>
            </a:b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4396993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DD91FC4-840E-4376-A62C-4C545E96E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6093296"/>
            <a:ext cx="2438405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84A03F-BB01-4CB5-A514-D1AA5BDC01DB}"/>
              </a:ext>
            </a:extLst>
          </p:cNvPr>
          <p:cNvGraphicFramePr>
            <a:graphicFrameLocks/>
          </p:cNvGraphicFramePr>
          <p:nvPr/>
        </p:nvGraphicFramePr>
        <p:xfrm>
          <a:off x="263352" y="548680"/>
          <a:ext cx="10801200" cy="6178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63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3F7476-4001-4286-957A-45AA185F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Kjønnsfordeling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DF137D-CA3E-4319-AA08-A6EBE41063A6}"/>
              </a:ext>
            </a:extLst>
          </p:cNvPr>
          <p:cNvGraphicFramePr>
            <a:graphicFrameLocks/>
          </p:cNvGraphicFramePr>
          <p:nvPr/>
        </p:nvGraphicFramePr>
        <p:xfrm>
          <a:off x="2243572" y="2132856"/>
          <a:ext cx="7704856" cy="462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8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902817-5C96-4EF4-948E-9291443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Antall avgiverskoler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6599577-F68B-4FCF-BB9E-CDD171DED3C7}"/>
              </a:ext>
            </a:extLst>
          </p:cNvPr>
          <p:cNvGraphicFramePr>
            <a:graphicFrameLocks/>
          </p:cNvGraphicFramePr>
          <p:nvPr/>
        </p:nvGraphicFramePr>
        <p:xfrm>
          <a:off x="2027548" y="1772816"/>
          <a:ext cx="8136904" cy="4882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73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A9BA3B-1B28-4E31-A301-4D8BBB56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77C83D-6505-4DE7-AD20-E0D8B63CC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F4392146-0412-4563-9DE4-CD684E05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09" y="0"/>
            <a:ext cx="594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41D144-2E7E-4285-86C0-3DD27617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0D04F5-817F-4FF3-A0F9-CACB79E3F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Tidslinje - MOT Norge">
            <a:extLst>
              <a:ext uri="{FF2B5EF4-FFF2-40B4-BE49-F238E27FC236}">
                <a16:creationId xmlns:a16="http://schemas.microsoft.com/office/drawing/2014/main" id="{C1F7AD7D-F61D-4005-9D6B-33B2DADE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0"/>
            <a:ext cx="824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delse">
  <a:themeElements>
    <a:clrScheme name="Ledels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Ledels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edel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43201</TotalTime>
  <Words>773</Words>
  <Application>Microsoft Office PowerPoint</Application>
  <PresentationFormat>Widescreen</PresentationFormat>
  <Paragraphs>185</Paragraphs>
  <Slides>44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44</vt:i4>
      </vt:variant>
    </vt:vector>
  </HeadingPairs>
  <TitlesOfParts>
    <vt:vector size="53" baseType="lpstr">
      <vt:lpstr>Arial</vt:lpstr>
      <vt:lpstr>Calibri</vt:lpstr>
      <vt:lpstr>Century Gothic</vt:lpstr>
      <vt:lpstr>Courier New</vt:lpstr>
      <vt:lpstr>Neon Lights</vt:lpstr>
      <vt:lpstr>Palatino Linotype</vt:lpstr>
      <vt:lpstr>Roboto</vt:lpstr>
      <vt:lpstr>Wingdings</vt:lpstr>
      <vt:lpstr>Ledelse</vt:lpstr>
      <vt:lpstr>PowerPoint-presentasjon</vt:lpstr>
      <vt:lpstr>Agenda</vt:lpstr>
      <vt:lpstr>PowerPoint-presentasjon</vt:lpstr>
      <vt:lpstr>PowerPoint-presentasjon</vt:lpstr>
      <vt:lpstr>PowerPoint-presentasjon</vt:lpstr>
      <vt:lpstr>Kjønnsfordeling</vt:lpstr>
      <vt:lpstr>Antall avgiverskoler</vt:lpstr>
      <vt:lpstr>PowerPoint-presentasjon</vt:lpstr>
      <vt:lpstr>PowerPoint-presentasjon</vt:lpstr>
      <vt:lpstr>Innsamlingsaksjon   November</vt:lpstr>
      <vt:lpstr>PowerPoint-presentasjon</vt:lpstr>
      <vt:lpstr>PowerPoint-presentasjon</vt:lpstr>
      <vt:lpstr>Fokus på trinn</vt:lpstr>
      <vt:lpstr>Ledelsen på Amalie Skram</vt:lpstr>
      <vt:lpstr>Elevtjeneste – 4. etg</vt:lpstr>
      <vt:lpstr>Rådgivers arbeidsområder</vt:lpstr>
      <vt:lpstr>Informasjon om skolehelsetjenesten på  Amalie Skram </vt:lpstr>
      <vt:lpstr>Lavterskeltilbud</vt:lpstr>
      <vt:lpstr>Kontaktinformasjon</vt:lpstr>
      <vt:lpstr>Organisering av skoleuken</vt:lpstr>
      <vt:lpstr>ViS for foresatte</vt:lpstr>
      <vt:lpstr>VIS</vt:lpstr>
      <vt:lpstr>IKT</vt:lpstr>
      <vt:lpstr>Fravær Regelverk http://www.udir.no/regelverk-og-tilsyn/finn-regelverk/etter-tema/Vitnemal/fravarsgrense---udir-3-2016/</vt:lpstr>
      <vt:lpstr>Fravær og karakterer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Mat og drikke</vt:lpstr>
      <vt:lpstr>PowerPoint-presentasjon</vt:lpstr>
      <vt:lpstr>PowerPoint-presentasjon</vt:lpstr>
      <vt:lpstr>PowerPoint-presentasjon</vt:lpstr>
      <vt:lpstr>Informasjonsteknologi og medieproduksjon: </vt:lpstr>
      <vt:lpstr>Salg, service og reiseliv</vt:lpstr>
      <vt:lpstr>Salg, service og reiseliv: </vt:lpstr>
      <vt:lpstr>PowerPoint-presentasjon</vt:lpstr>
      <vt:lpstr>Kajakk</vt:lpstr>
      <vt:lpstr>PowerPoint-presentasjon</vt:lpstr>
      <vt:lpstr>PowerPoint-presentasjon</vt:lpstr>
      <vt:lpstr>PowerPoint-presentasjon</vt:lpstr>
      <vt:lpstr>PowerPoint-presentasjon</vt:lpstr>
    </vt:vector>
  </TitlesOfParts>
  <Company>HFK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Amalie Skram</dc:title>
  <dc:creator>bjolyn</dc:creator>
  <cp:lastModifiedBy>Lars Berntsen</cp:lastModifiedBy>
  <cp:revision>236</cp:revision>
  <dcterms:created xsi:type="dcterms:W3CDTF">2013-04-03T18:03:49Z</dcterms:created>
  <dcterms:modified xsi:type="dcterms:W3CDTF">2022-08-19T11:55:51Z</dcterms:modified>
</cp:coreProperties>
</file>