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0"/>
  </p:notesMasterIdLst>
  <p:sldIdLst>
    <p:sldId id="491" r:id="rId2"/>
    <p:sldId id="634" r:id="rId3"/>
    <p:sldId id="635" r:id="rId4"/>
    <p:sldId id="738" r:id="rId5"/>
    <p:sldId id="422" r:id="rId6"/>
    <p:sldId id="739" r:id="rId7"/>
    <p:sldId id="273" r:id="rId8"/>
    <p:sldId id="700" r:id="rId9"/>
    <p:sldId id="740" r:id="rId10"/>
    <p:sldId id="277" r:id="rId11"/>
    <p:sldId id="560" r:id="rId12"/>
    <p:sldId id="687" r:id="rId13"/>
    <p:sldId id="469" r:id="rId14"/>
    <p:sldId id="726" r:id="rId15"/>
    <p:sldId id="286" r:id="rId16"/>
    <p:sldId id="684" r:id="rId17"/>
    <p:sldId id="673" r:id="rId18"/>
    <p:sldId id="681" r:id="rId19"/>
    <p:sldId id="565" r:id="rId20"/>
    <p:sldId id="632" r:id="rId21"/>
    <p:sldId id="719" r:id="rId22"/>
    <p:sldId id="682" r:id="rId23"/>
    <p:sldId id="582" r:id="rId24"/>
    <p:sldId id="743" r:id="rId25"/>
    <p:sldId id="651" r:id="rId26"/>
    <p:sldId id="575" r:id="rId27"/>
    <p:sldId id="744" r:id="rId28"/>
    <p:sldId id="746" r:id="rId29"/>
    <p:sldId id="258" r:id="rId30"/>
    <p:sldId id="747" r:id="rId31"/>
    <p:sldId id="749" r:id="rId32"/>
    <p:sldId id="748" r:id="rId33"/>
    <p:sldId id="750" r:id="rId34"/>
    <p:sldId id="753" r:id="rId35"/>
    <p:sldId id="751" r:id="rId36"/>
    <p:sldId id="752" r:id="rId37"/>
    <p:sldId id="581" r:id="rId38"/>
    <p:sldId id="741" r:id="rId39"/>
    <p:sldId id="280" r:id="rId40"/>
    <p:sldId id="657" r:id="rId41"/>
    <p:sldId id="586" r:id="rId42"/>
    <p:sldId id="656" r:id="rId43"/>
    <p:sldId id="742" r:id="rId44"/>
    <p:sldId id="693" r:id="rId45"/>
    <p:sldId id="694" r:id="rId46"/>
    <p:sldId id="572" r:id="rId47"/>
    <p:sldId id="647" r:id="rId48"/>
    <p:sldId id="568" r:id="rId49"/>
    <p:sldId id="730" r:id="rId50"/>
    <p:sldId id="714" r:id="rId51"/>
    <p:sldId id="574" r:id="rId52"/>
    <p:sldId id="563" r:id="rId53"/>
    <p:sldId id="645" r:id="rId54"/>
    <p:sldId id="569" r:id="rId55"/>
    <p:sldId id="718" r:id="rId56"/>
    <p:sldId id="578" r:id="rId57"/>
    <p:sldId id="590" r:id="rId58"/>
    <p:sldId id="397" r:id="rId5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iddels stil 4 - aks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iddels sti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iddels stil 3 - aks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Mørk stil 2 - aksent 3 / aks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Mørk stil 2 - aksent 1 / aks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Mørk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Mørk stil 2 - aksent 5 / aks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Mørk stil 1 - aks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5820" autoAdjust="0"/>
  </p:normalViewPr>
  <p:slideViewPr>
    <p:cSldViewPr>
      <p:cViewPr varScale="1">
        <p:scale>
          <a:sx n="117" d="100"/>
          <a:sy n="117" d="100"/>
        </p:scale>
        <p:origin x="102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2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lte%20disker\AS%20-%20administrasjon\Inntak\Inntak%202022\2022-08-07-inntak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udp!$B$1</c:f>
              <c:strCache>
                <c:ptCount val="1"/>
                <c:pt idx="0">
                  <c:v>Antall elever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A0D-42BD-B32D-6E683CD643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A0D-42BD-B32D-6E683CD643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A0D-42BD-B32D-6E683CD643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A0D-42BD-B32D-6E683CD643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A0D-42BD-B32D-6E683CD6436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54121764248424"/>
                      <c:h val="6.73615627376265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A0D-42BD-B32D-6E683CD6436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96810610786831"/>
                      <c:h val="8.3806253061124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A0D-42BD-B32D-6E683CD6436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45724057078346"/>
                      <c:h val="8.38062530611240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A0D-42BD-B32D-6E683CD6436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140152259694534"/>
                      <c:h val="0.13725149661249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A0D-42BD-B32D-6E683CD6436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11174671345763"/>
                      <c:h val="4.49865868948119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A0D-42BD-B32D-6E683CD643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udp!$A$2:$A$6</c:f>
              <c:strCache>
                <c:ptCount val="5"/>
                <c:pt idx="0">
                  <c:v>Studiespesialiserende</c:v>
                </c:pt>
                <c:pt idx="1">
                  <c:v>Medier og kommunikasjon</c:v>
                </c:pt>
                <c:pt idx="2">
                  <c:v>Salg, service og reiseliv</c:v>
                </c:pt>
                <c:pt idx="3">
                  <c:v>IT og medieproduksjon</c:v>
                </c:pt>
                <c:pt idx="4">
                  <c:v>Påbygg</c:v>
                </c:pt>
              </c:strCache>
            </c:strRef>
          </c:cat>
          <c:val>
            <c:numRef>
              <c:f>udp!$B$2:$B$6</c:f>
              <c:numCache>
                <c:formatCode>General</c:formatCode>
                <c:ptCount val="5"/>
                <c:pt idx="0">
                  <c:v>722</c:v>
                </c:pt>
                <c:pt idx="1">
                  <c:v>90</c:v>
                </c:pt>
                <c:pt idx="2">
                  <c:v>103</c:v>
                </c:pt>
                <c:pt idx="3">
                  <c:v>107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A0D-42BD-B32D-6E683CD6436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VG1ST!$C$4</c:f>
              <c:strCache>
                <c:ptCount val="1"/>
                <c:pt idx="0">
                  <c:v>Gutter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VG1ST!$A$5:$A$6</c:f>
              <c:strCache>
                <c:ptCount val="2"/>
                <c:pt idx="0">
                  <c:v>MEMOK1----</c:v>
                </c:pt>
                <c:pt idx="1">
                  <c:v>STUSP1----</c:v>
                </c:pt>
              </c:strCache>
            </c:strRef>
          </c:cat>
          <c:val>
            <c:numRef>
              <c:f>VG1ST!$C$5:$C$6</c:f>
              <c:numCache>
                <c:formatCode>0.00%</c:formatCode>
                <c:ptCount val="2"/>
                <c:pt idx="0">
                  <c:v>0.16666666666666666</c:v>
                </c:pt>
                <c:pt idx="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C2-4CE4-AAAE-D68749E4B51C}"/>
            </c:ext>
          </c:extLst>
        </c:ser>
        <c:ser>
          <c:idx val="1"/>
          <c:order val="1"/>
          <c:tx>
            <c:strRef>
              <c:f>VG1ST!$E$4</c:f>
              <c:strCache>
                <c:ptCount val="1"/>
                <c:pt idx="0">
                  <c:v>Jenter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VG1ST!$A$5:$A$6</c:f>
              <c:strCache>
                <c:ptCount val="2"/>
                <c:pt idx="0">
                  <c:v>MEMOK1----</c:v>
                </c:pt>
                <c:pt idx="1">
                  <c:v>STUSP1----</c:v>
                </c:pt>
              </c:strCache>
            </c:strRef>
          </c:cat>
          <c:val>
            <c:numRef>
              <c:f>VG1ST!$E$5:$E$6</c:f>
              <c:numCache>
                <c:formatCode>0.00%</c:formatCode>
                <c:ptCount val="2"/>
                <c:pt idx="0">
                  <c:v>0.83333333333333337</c:v>
                </c:pt>
                <c:pt idx="1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C2-4CE4-AAAE-D68749E4B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3180168"/>
        <c:axId val="693177872"/>
      </c:barChart>
      <c:catAx>
        <c:axId val="693180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3177872"/>
        <c:crosses val="autoZero"/>
        <c:auto val="1"/>
        <c:lblAlgn val="ctr"/>
        <c:lblOffset val="100"/>
        <c:noMultiLvlLbl val="0"/>
      </c:catAx>
      <c:valAx>
        <c:axId val="69317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3180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VG1ST!$B$14</c:f>
              <c:strCache>
                <c:ptCount val="1"/>
                <c:pt idx="0">
                  <c:v>Antall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VG1ST!$A$15:$A$16</c:f>
              <c:strCache>
                <c:ptCount val="2"/>
                <c:pt idx="0">
                  <c:v>MEMOK1----</c:v>
                </c:pt>
                <c:pt idx="1">
                  <c:v>STUSP1----</c:v>
                </c:pt>
              </c:strCache>
            </c:strRef>
          </c:cat>
          <c:val>
            <c:numRef>
              <c:f>VG1ST!$B$15:$B$16</c:f>
              <c:numCache>
                <c:formatCode>General</c:formatCode>
                <c:ptCount val="2"/>
                <c:pt idx="0">
                  <c:v>21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2-4F6C-ABC9-B9B15257B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2878544"/>
        <c:axId val="692876904"/>
      </c:barChart>
      <c:catAx>
        <c:axId val="692878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2876904"/>
        <c:crosses val="autoZero"/>
        <c:auto val="1"/>
        <c:lblAlgn val="ctr"/>
        <c:lblOffset val="100"/>
        <c:noMultiLvlLbl val="0"/>
      </c:catAx>
      <c:valAx>
        <c:axId val="692876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2878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'Ark1'!$C$5:$E$5</c:f>
              <c:strCache>
                <c:ptCount val="3"/>
                <c:pt idx="0">
                  <c:v>Inntak</c:v>
                </c:pt>
                <c:pt idx="1">
                  <c:v>Jul</c:v>
                </c:pt>
                <c:pt idx="2">
                  <c:v>Standpunkt</c:v>
                </c:pt>
              </c:strCache>
            </c:strRef>
          </c:cat>
          <c:val>
            <c:numRef>
              <c:f>'Ark1'!$C$6:$E$6</c:f>
              <c:numCache>
                <c:formatCode>General</c:formatCode>
                <c:ptCount val="3"/>
                <c:pt idx="0">
                  <c:v>5.2</c:v>
                </c:pt>
                <c:pt idx="1">
                  <c:v>4.5999999999999996</c:v>
                </c:pt>
                <c:pt idx="2">
                  <c:v>4.8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2DA-4C78-8A58-AF57EF18BA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4535200"/>
        <c:axId val="674535592"/>
      </c:lineChart>
      <c:catAx>
        <c:axId val="67453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74535592"/>
        <c:crosses val="autoZero"/>
        <c:auto val="1"/>
        <c:lblAlgn val="ctr"/>
        <c:lblOffset val="100"/>
        <c:noMultiLvlLbl val="0"/>
      </c:catAx>
      <c:valAx>
        <c:axId val="674535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7453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7C2B2-C66C-4754-94E9-AE10C7E17397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1806F-528A-433E-B44E-BFB2803FA73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516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4638" cy="37274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0362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242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3514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3407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162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1806F-528A-433E-B44E-BFB2803FA73D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535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D6AECBF-1570-48AD-BE75-A8E5A2311304}" type="datetimeFigureOut">
              <a:rPr lang="nb-NO" smtClean="0"/>
              <a:t>19.08.2022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BE5352B-43D8-4195-AFFF-FC1A796248A2}" type="slidenum">
              <a:rPr lang="nb-NO" smtClean="0"/>
              <a:t>‹#›</a:t>
            </a:fld>
            <a:endParaRPr lang="nb-NO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04" y="-27384"/>
            <a:ext cx="13465496" cy="7574342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E25D5FB-4453-4738-B574-AF3ED5B27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13" y="4941948"/>
            <a:ext cx="10111462" cy="188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6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4985" y="0"/>
            <a:ext cx="87820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0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180" y="-387424"/>
            <a:ext cx="4164572" cy="380342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5051764" cy="685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618" y="2852935"/>
            <a:ext cx="5443967" cy="399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243408"/>
            <a:ext cx="10972800" cy="1600200"/>
          </a:xfrm>
        </p:spPr>
        <p:txBody>
          <a:bodyPr/>
          <a:lstStyle/>
          <a:p>
            <a:r>
              <a:rPr lang="nb-NO" dirty="0"/>
              <a:t>Fokus på trinn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Hvert trinn har klasserom i </a:t>
            </a:r>
            <a:r>
              <a:rPr lang="nb-NO" sz="2800" b="1" dirty="0"/>
              <a:t>samme fløy/ etasje</a:t>
            </a:r>
          </a:p>
          <a:p>
            <a:r>
              <a:rPr lang="nb-NO" sz="2800" dirty="0"/>
              <a:t>Lærerne har kontorer </a:t>
            </a:r>
            <a:r>
              <a:rPr lang="nb-NO" sz="2800" b="1" dirty="0"/>
              <a:t>nært egne elever</a:t>
            </a:r>
          </a:p>
          <a:p>
            <a:r>
              <a:rPr lang="nb-NO" sz="2800" dirty="0"/>
              <a:t>Skolen er organisert</a:t>
            </a:r>
            <a:r>
              <a:rPr lang="nb-NO" sz="2800" b="1" dirty="0"/>
              <a:t> på trinn</a:t>
            </a:r>
          </a:p>
          <a:p>
            <a:pPr lvl="1"/>
            <a:r>
              <a:rPr lang="nb-NO" sz="1800" dirty="0"/>
              <a:t>Lærere</a:t>
            </a:r>
          </a:p>
          <a:p>
            <a:pPr lvl="1"/>
            <a:r>
              <a:rPr lang="nb-NO" sz="1800" dirty="0" err="1"/>
              <a:t>Avd</a:t>
            </a:r>
            <a:r>
              <a:rPr lang="nb-NO" sz="1800" dirty="0"/>
              <a:t> leder</a:t>
            </a:r>
          </a:p>
          <a:p>
            <a:pPr lvl="1"/>
            <a:r>
              <a:rPr lang="nb-NO" sz="1800" dirty="0"/>
              <a:t>Rådgiver</a:t>
            </a:r>
          </a:p>
          <a:p>
            <a:pPr lvl="1"/>
            <a:r>
              <a:rPr lang="nb-NO" sz="1800" b="1" dirty="0"/>
              <a:t>Avdelingene følger eleven  - VG1=&gt;VG2=&gt;VG3</a:t>
            </a:r>
          </a:p>
          <a:p>
            <a:r>
              <a:rPr lang="nb-NO" sz="2800" b="1" dirty="0"/>
              <a:t>Eleven, læringsmiljø og læringsresultat er i fokus</a:t>
            </a:r>
          </a:p>
          <a:p>
            <a:pPr marL="0" indent="0">
              <a:buNone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401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-587513"/>
            <a:ext cx="10972800" cy="1600200"/>
          </a:xfrm>
        </p:spPr>
        <p:txBody>
          <a:bodyPr/>
          <a:lstStyle/>
          <a:p>
            <a:r>
              <a:rPr lang="nb-NO" dirty="0"/>
              <a:t>Ledelsen på Amalie Skram</a:t>
            </a:r>
            <a:endParaRPr lang="en-GB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17" y="3894504"/>
            <a:ext cx="1645745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77" y="3865904"/>
            <a:ext cx="1645700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kstSylinder 7"/>
          <p:cNvSpPr txBox="1"/>
          <p:nvPr/>
        </p:nvSpPr>
        <p:spPr>
          <a:xfrm>
            <a:off x="6248145" y="5878875"/>
            <a:ext cx="20213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Torild Natvik</a:t>
            </a:r>
          </a:p>
          <a:p>
            <a:pPr algn="ctr"/>
            <a:r>
              <a:rPr lang="nb-NO" sz="1400"/>
              <a:t>Avdelingsleder</a:t>
            </a:r>
            <a:endParaRPr lang="nb-NO" sz="1400" dirty="0"/>
          </a:p>
          <a:p>
            <a:pPr algn="ctr"/>
            <a:r>
              <a:rPr lang="nb-NO" sz="1400" dirty="0"/>
              <a:t>Vg3</a:t>
            </a:r>
            <a:endParaRPr lang="en-GB" sz="1400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1479393" y="5853974"/>
            <a:ext cx="1647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Tove Heradstveit</a:t>
            </a:r>
            <a:br>
              <a:rPr lang="nb-NO" sz="1400" dirty="0"/>
            </a:br>
            <a:r>
              <a:rPr lang="nb-NO" sz="1400" dirty="0"/>
              <a:t>Avdelingsleder </a:t>
            </a:r>
          </a:p>
          <a:p>
            <a:pPr algn="ctr"/>
            <a:r>
              <a:rPr lang="nb-NO" sz="1400" dirty="0"/>
              <a:t>Vg1</a:t>
            </a:r>
            <a:endParaRPr lang="en-GB" sz="14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3822641" y="5910827"/>
            <a:ext cx="16471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Helge Bohne</a:t>
            </a:r>
          </a:p>
          <a:p>
            <a:pPr algn="ctr"/>
            <a:r>
              <a:rPr lang="nb-NO" sz="1400" dirty="0"/>
              <a:t>Avdelingsleder Vg2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8679456" y="5869110"/>
            <a:ext cx="218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Torrey Hummelsund</a:t>
            </a:r>
            <a:br>
              <a:rPr lang="nb-NO" sz="1400" dirty="0"/>
            </a:br>
            <a:r>
              <a:rPr lang="nb-NO" sz="1400" dirty="0"/>
              <a:t>Avdelingsleder</a:t>
            </a:r>
          </a:p>
          <a:p>
            <a:pPr algn="ctr"/>
            <a:r>
              <a:rPr lang="nb-NO" sz="1400" dirty="0"/>
              <a:t>SSR og IM</a:t>
            </a:r>
            <a:endParaRPr lang="en-GB" sz="1400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1" t="16602" r="16404" b="13108"/>
          <a:stretch/>
        </p:blipFill>
        <p:spPr>
          <a:xfrm>
            <a:off x="1505570" y="3850768"/>
            <a:ext cx="1605527" cy="164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500DFA0-ADC3-40AC-8212-872238603FF9}"/>
              </a:ext>
            </a:extLst>
          </p:cNvPr>
          <p:cNvSpPr txBox="1"/>
          <p:nvPr/>
        </p:nvSpPr>
        <p:spPr>
          <a:xfrm>
            <a:off x="1449374" y="3158268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Lars Berntsen</a:t>
            </a:r>
          </a:p>
          <a:p>
            <a:pPr algn="ctr"/>
            <a:r>
              <a:rPr lang="nb-NO" sz="1400" dirty="0"/>
              <a:t>Rektor</a:t>
            </a:r>
            <a:endParaRPr lang="en-GB" sz="1400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F1DF4B9B-04F3-471C-BDD6-382E66F2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9" t="1317" r="-1439" b="26063"/>
          <a:stretch/>
        </p:blipFill>
        <p:spPr>
          <a:xfrm>
            <a:off x="1470168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06C642C-4BB3-4B7F-8385-347678A0263D}"/>
              </a:ext>
            </a:extLst>
          </p:cNvPr>
          <p:cNvSpPr txBox="1"/>
          <p:nvPr/>
        </p:nvSpPr>
        <p:spPr>
          <a:xfrm>
            <a:off x="3937995" y="3152274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Maria Olsen</a:t>
            </a:r>
          </a:p>
          <a:p>
            <a:pPr algn="ctr"/>
            <a:r>
              <a:rPr lang="nb-NO" sz="1400" dirty="0"/>
              <a:t>Ass. Rektor</a:t>
            </a:r>
            <a:endParaRPr lang="en-GB" sz="1400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941C6A99-5E88-4AFC-898E-4141B1A23F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 t="-1518" r="12839" b="22815"/>
          <a:stretch/>
        </p:blipFill>
        <p:spPr>
          <a:xfrm>
            <a:off x="3963104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28DF4D8D-E928-47E7-ABAE-6370C1A915D4}"/>
              </a:ext>
            </a:extLst>
          </p:cNvPr>
          <p:cNvSpPr txBox="1"/>
          <p:nvPr/>
        </p:nvSpPr>
        <p:spPr>
          <a:xfrm>
            <a:off x="6443449" y="3158268"/>
            <a:ext cx="1647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Inga Heggstad</a:t>
            </a:r>
          </a:p>
          <a:p>
            <a:pPr algn="ctr"/>
            <a:r>
              <a:rPr lang="nb-NO" sz="1400" dirty="0"/>
              <a:t>Fagleder</a:t>
            </a:r>
            <a:endParaRPr lang="en-GB" sz="1400" dirty="0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D6D4A801-130E-461D-A0F4-0664458EB8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r="10220" b="15749"/>
          <a:stretch/>
        </p:blipFill>
        <p:spPr>
          <a:xfrm>
            <a:off x="6456040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D809E631-FCC7-4AFE-B11A-F39F79916D88}"/>
              </a:ext>
            </a:extLst>
          </p:cNvPr>
          <p:cNvSpPr txBox="1"/>
          <p:nvPr/>
        </p:nvSpPr>
        <p:spPr>
          <a:xfrm>
            <a:off x="8659369" y="3167390"/>
            <a:ext cx="218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Kristine Stenhaug</a:t>
            </a:r>
          </a:p>
          <a:p>
            <a:pPr algn="ctr"/>
            <a:r>
              <a:rPr lang="nb-NO" sz="1400" dirty="0"/>
              <a:t>Leder administrasjon</a:t>
            </a:r>
            <a:endParaRPr lang="en-GB" sz="1400" dirty="0"/>
          </a:p>
        </p:txBody>
      </p:sp>
      <p:pic>
        <p:nvPicPr>
          <p:cNvPr id="22" name="Bilde 21">
            <a:extLst>
              <a:ext uri="{FF2B5EF4-FFF2-40B4-BE49-F238E27FC236}">
                <a16:creationId xmlns:a16="http://schemas.microsoft.com/office/drawing/2014/main" id="{9BA8E36B-478A-4448-9F7D-F9E770F50D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r="15353" b="15616"/>
          <a:stretch/>
        </p:blipFill>
        <p:spPr>
          <a:xfrm>
            <a:off x="8948977" y="1316378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2AA09708-5CA6-462D-8E12-13CA5BBD05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6" t="1473" r="3136" b="38985"/>
          <a:stretch/>
        </p:blipFill>
        <p:spPr>
          <a:xfrm>
            <a:off x="6419856" y="3865904"/>
            <a:ext cx="1605527" cy="1699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402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1"/>
          <p:cNvSpPr txBox="1">
            <a:spLocks noGrp="1"/>
          </p:cNvSpPr>
          <p:nvPr>
            <p:ph type="title"/>
          </p:nvPr>
        </p:nvSpPr>
        <p:spPr>
          <a:xfrm>
            <a:off x="191344" y="-99392"/>
            <a:ext cx="12097344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no-NO"/>
              <a:t>Elevtjeneste – 4. etg</a:t>
            </a:r>
            <a:endParaRPr/>
          </a:p>
        </p:txBody>
      </p:sp>
      <p:grpSp>
        <p:nvGrpSpPr>
          <p:cNvPr id="314" name="Google Shape;314;p31"/>
          <p:cNvGrpSpPr/>
          <p:nvPr/>
        </p:nvGrpSpPr>
        <p:grpSpPr>
          <a:xfrm>
            <a:off x="6062996" y="1416517"/>
            <a:ext cx="5363046" cy="4671102"/>
            <a:chOff x="862644" y="3741"/>
            <a:chExt cx="5363046" cy="4671102"/>
          </a:xfrm>
        </p:grpSpPr>
        <p:sp>
          <p:nvSpPr>
            <p:cNvPr id="315" name="Google Shape;315;p31"/>
            <p:cNvSpPr/>
            <p:nvPr/>
          </p:nvSpPr>
          <p:spPr>
            <a:xfrm rot="10800000">
              <a:off x="1511947" y="3741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1"/>
            <p:cNvSpPr txBox="1"/>
            <p:nvPr/>
          </p:nvSpPr>
          <p:spPr>
            <a:xfrm>
              <a:off x="1836598" y="3741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b="1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Helsesykepleier</a:t>
              </a:r>
              <a:b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Irene Grov</a:t>
              </a: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62644" y="3741"/>
              <a:ext cx="1298605" cy="1298605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l="970" t="-5606" r="-970" b="-44347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 rot="10800000">
              <a:off x="1511947" y="1689989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1"/>
            <p:cNvSpPr txBox="1"/>
            <p:nvPr/>
          </p:nvSpPr>
          <p:spPr>
            <a:xfrm>
              <a:off x="1836598" y="1689989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Helsesykepleier</a:t>
              </a:r>
              <a:b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Catrine Helle</a:t>
              </a:r>
              <a:endParaRPr dirty="0"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862644" y="1689989"/>
              <a:ext cx="1298605" cy="1298605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13421" t="2940" r="12598" b="-13910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 rot="10800000">
              <a:off x="1511947" y="3376238"/>
              <a:ext cx="4713743" cy="1298605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1"/>
            <p:cNvSpPr txBox="1"/>
            <p:nvPr/>
          </p:nvSpPr>
          <p:spPr>
            <a:xfrm>
              <a:off x="1836598" y="3376238"/>
              <a:ext cx="4389092" cy="1298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2625" tIns="102850" rIns="192000" bIns="1028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700"/>
                <a:buFont typeface="Palatino Linotype"/>
                <a:buNone/>
              </a:pPr>
              <a:r>
                <a:rPr lang="no-NO" sz="2700" b="1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Miljøfagarbeider</a:t>
              </a:r>
              <a:b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</a:br>
              <a:r>
                <a:rPr lang="no-NO" sz="270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Ivar Sunnås Gundersen</a:t>
              </a:r>
              <a:endParaRPr/>
            </a:p>
          </p:txBody>
        </p:sp>
        <p:sp>
          <p:nvSpPr>
            <p:cNvPr id="323" name="Google Shape;323;p31"/>
            <p:cNvSpPr/>
            <p:nvPr/>
          </p:nvSpPr>
          <p:spPr>
            <a:xfrm>
              <a:off x="864099" y="3364109"/>
              <a:ext cx="1298605" cy="1298605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t="-4132" b="-45866"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1"/>
          <p:cNvGrpSpPr/>
          <p:nvPr/>
        </p:nvGrpSpPr>
        <p:grpSpPr>
          <a:xfrm>
            <a:off x="643188" y="1414300"/>
            <a:ext cx="4836513" cy="4700686"/>
            <a:chOff x="0" y="1728"/>
            <a:chExt cx="4686512" cy="4695771"/>
          </a:xfrm>
        </p:grpSpPr>
        <p:sp>
          <p:nvSpPr>
            <p:cNvPr id="325" name="Google Shape;325;p31"/>
            <p:cNvSpPr/>
            <p:nvPr/>
          </p:nvSpPr>
          <p:spPr>
            <a:xfrm rot="10800000">
              <a:off x="307733" y="2068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1"/>
            <p:cNvSpPr txBox="1"/>
            <p:nvPr/>
          </p:nvSpPr>
          <p:spPr>
            <a:xfrm>
              <a:off x="633929" y="2068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Inge – Rådgiver Vg1</a:t>
              </a:r>
              <a:endParaRPr dirty="0"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0" y="1728"/>
              <a:ext cx="1305463" cy="1305463"/>
            </a:xfrm>
            <a:prstGeom prst="ellipse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1"/>
            <p:cNvSpPr/>
            <p:nvPr/>
          </p:nvSpPr>
          <p:spPr>
            <a:xfrm rot="10800000">
              <a:off x="319574" y="1697222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1"/>
            <p:cNvSpPr txBox="1"/>
            <p:nvPr/>
          </p:nvSpPr>
          <p:spPr>
            <a:xfrm>
              <a:off x="645770" y="1697222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Grete – Rådgiver Vg2</a:t>
              </a:r>
              <a:endParaRPr dirty="0"/>
            </a:p>
          </p:txBody>
        </p:sp>
        <p:sp>
          <p:nvSpPr>
            <p:cNvPr id="330" name="Google Shape;330;p31"/>
            <p:cNvSpPr/>
            <p:nvPr/>
          </p:nvSpPr>
          <p:spPr>
            <a:xfrm>
              <a:off x="0" y="1696882"/>
              <a:ext cx="1305463" cy="1305463"/>
            </a:xfrm>
            <a:prstGeom prst="ellipse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/>
            <p:nvPr/>
          </p:nvSpPr>
          <p:spPr>
            <a:xfrm rot="10800000">
              <a:off x="431639" y="3392376"/>
              <a:ext cx="4254873" cy="1304784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1"/>
            <p:cNvSpPr txBox="1"/>
            <p:nvPr/>
          </p:nvSpPr>
          <p:spPr>
            <a:xfrm>
              <a:off x="757835" y="3392376"/>
              <a:ext cx="3928677" cy="13047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5650" tIns="76200" rIns="142225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Palatino Linotype"/>
                <a:buNone/>
              </a:pPr>
              <a:r>
                <a:rPr lang="no-NO" sz="2000" dirty="0">
                  <a:solidFill>
                    <a:schemeClr val="lt1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rPr>
                <a:t>Geir – Rådgiver Vg3</a:t>
              </a:r>
              <a:endParaRPr sz="2500" dirty="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333" name="Google Shape;333;p31"/>
            <p:cNvSpPr/>
            <p:nvPr/>
          </p:nvSpPr>
          <p:spPr>
            <a:xfrm>
              <a:off x="0" y="3392036"/>
              <a:ext cx="1305463" cy="1305463"/>
            </a:xfrm>
            <a:prstGeom prst="ellipse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Rådgivers arbeidsområder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Sosialpedagogisk</a:t>
            </a:r>
            <a:r>
              <a:rPr lang="nb-NO" sz="3600" dirty="0"/>
              <a:t> veiledning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sz="3600" b="1" dirty="0"/>
              <a:t>Tilrettelegginger</a:t>
            </a:r>
            <a:r>
              <a:rPr lang="nb-NO" sz="3600" dirty="0"/>
              <a:t> i undervisningen</a:t>
            </a:r>
          </a:p>
          <a:p>
            <a:pPr lvl="1"/>
            <a:r>
              <a:rPr lang="nb-NO" sz="2800" dirty="0"/>
              <a:t>Utvidet tid</a:t>
            </a:r>
          </a:p>
          <a:p>
            <a:pPr lvl="1"/>
            <a:r>
              <a:rPr lang="nb-NO" sz="2800" dirty="0"/>
              <a:t>Fritak for fag</a:t>
            </a:r>
          </a:p>
          <a:p>
            <a:pPr lvl="1"/>
            <a:r>
              <a:rPr lang="nb-NO" sz="2800" dirty="0"/>
              <a:t>Andre tilrettelegginger</a:t>
            </a:r>
            <a:br>
              <a:rPr lang="nb-NO" sz="2800" dirty="0"/>
            </a:br>
            <a:endParaRPr lang="nb-NO" sz="2800" dirty="0"/>
          </a:p>
          <a:p>
            <a:r>
              <a:rPr lang="nb-NO" sz="3600" b="1" dirty="0"/>
              <a:t>Karriereveiledning</a:t>
            </a:r>
          </a:p>
        </p:txBody>
      </p:sp>
    </p:spTree>
    <p:extLst>
      <p:ext uri="{BB962C8B-B14F-4D97-AF65-F5344CB8AC3E}">
        <p14:creationId xmlns:p14="http://schemas.microsoft.com/office/powerpoint/2010/main" val="30049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41D144-2E7E-4285-86C0-3DD2761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40D04F5-817F-4FF3-A0F9-CACB79E3F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Tidslinje - MOT Norge">
            <a:extLst>
              <a:ext uri="{FF2B5EF4-FFF2-40B4-BE49-F238E27FC236}">
                <a16:creationId xmlns:a16="http://schemas.microsoft.com/office/drawing/2014/main" id="{C1F7AD7D-F61D-4005-9D6B-33B2DADE1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0"/>
            <a:ext cx="824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esultat for russebuss ulykke ber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03512" y="620688"/>
            <a:ext cx="5256584" cy="1107832"/>
          </a:xfrm>
        </p:spPr>
        <p:txBody>
          <a:bodyPr/>
          <a:lstStyle/>
          <a:p>
            <a:r>
              <a:rPr lang="nb-NO" sz="11500" dirty="0">
                <a:solidFill>
                  <a:srgbClr val="FF0000"/>
                </a:solidFill>
              </a:rPr>
              <a:t>Russ</a:t>
            </a:r>
          </a:p>
        </p:txBody>
      </p:sp>
    </p:spTree>
    <p:extLst>
      <p:ext uri="{BB962C8B-B14F-4D97-AF65-F5344CB8AC3E}">
        <p14:creationId xmlns:p14="http://schemas.microsoft.com/office/powerpoint/2010/main" val="79396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12240683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/>
              <a:t>Agenda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981200" y="2132857"/>
            <a:ext cx="8229600" cy="399330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b-NO" sz="4000" dirty="0"/>
              <a:t>Felles presentasjon i Hans Tank</a:t>
            </a:r>
            <a:br>
              <a:rPr lang="nb-NO" sz="4000" dirty="0"/>
            </a:br>
            <a:endParaRPr lang="nb-NO" sz="4000" dirty="0"/>
          </a:p>
          <a:p>
            <a:pPr>
              <a:buFont typeface="Wingdings" panose="05000000000000000000" pitchFamily="2" charset="2"/>
              <a:buChar char="Ø"/>
            </a:pPr>
            <a:r>
              <a:rPr lang="nb-NO" sz="4000" dirty="0"/>
              <a:t>Klassemøte med kontaktlærer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224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Fagvalg: Språk/ matematikk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sz="3600" dirty="0">
                <a:solidFill>
                  <a:srgbClr val="C00000"/>
                </a:solidFill>
              </a:rPr>
              <a:t>Språk</a:t>
            </a:r>
            <a:endParaRPr lang="nb-NO" sz="3600" dirty="0"/>
          </a:p>
          <a:p>
            <a:r>
              <a:rPr lang="nb-NO" dirty="0"/>
              <a:t>Det er mulig å velge </a:t>
            </a:r>
            <a:r>
              <a:rPr lang="nb-NO" b="1" dirty="0"/>
              <a:t>Tysk</a:t>
            </a:r>
            <a:r>
              <a:rPr lang="nb-NO" dirty="0"/>
              <a:t> eller </a:t>
            </a:r>
            <a:r>
              <a:rPr lang="nb-NO" b="1" dirty="0"/>
              <a:t>Kinesisk</a:t>
            </a:r>
            <a:r>
              <a:rPr lang="nb-NO" dirty="0"/>
              <a:t> som begynnerspråk</a:t>
            </a:r>
          </a:p>
          <a:p>
            <a:pPr marL="0" indent="0">
              <a:buNone/>
            </a:pPr>
            <a:endParaRPr lang="nb-NO" sz="3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nb-NO" sz="3600" dirty="0">
                <a:solidFill>
                  <a:srgbClr val="C00000"/>
                </a:solidFill>
              </a:rPr>
              <a:t>Matematikk</a:t>
            </a:r>
          </a:p>
          <a:p>
            <a:r>
              <a:rPr lang="nb-NO" dirty="0"/>
              <a:t>Velge mellom </a:t>
            </a:r>
            <a:r>
              <a:rPr lang="nb-NO" b="1" dirty="0"/>
              <a:t>1T eller 1P-matematikk</a:t>
            </a:r>
          </a:p>
          <a:p>
            <a:r>
              <a:rPr lang="nb-NO" b="1" dirty="0"/>
              <a:t>R1</a:t>
            </a:r>
            <a:r>
              <a:rPr lang="nb-NO" dirty="0"/>
              <a:t> for elever som har hatt T-matematikk i 10. klasse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695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76E251-900D-45FF-85A2-B7237677C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AFD8E6-55FA-413D-B5C5-FA0CC62C3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Picture 2" descr="Valgmuligheter matematikk">
            <a:extLst>
              <a:ext uri="{FF2B5EF4-FFF2-40B4-BE49-F238E27FC236}">
                <a16:creationId xmlns:a16="http://schemas.microsoft.com/office/drawing/2014/main" id="{DF3C9FC5-5DCD-4403-951C-00F581B16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270945"/>
            <a:ext cx="7128792" cy="631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Karakterutvikling vg1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259063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784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" y="692696"/>
            <a:ext cx="12243519" cy="6984776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625693" y="116632"/>
            <a:ext cx="6912768" cy="736104"/>
          </a:xfrm>
        </p:spPr>
        <p:txBody>
          <a:bodyPr/>
          <a:lstStyle/>
          <a:p>
            <a:r>
              <a:rPr lang="nb-NO" dirty="0"/>
              <a:t>Fravær og karakterer</a:t>
            </a:r>
          </a:p>
        </p:txBody>
      </p:sp>
    </p:spTree>
    <p:extLst>
      <p:ext uri="{BB962C8B-B14F-4D97-AF65-F5344CB8AC3E}">
        <p14:creationId xmlns:p14="http://schemas.microsoft.com/office/powerpoint/2010/main" val="372710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29600" cy="864096"/>
          </a:xfrm>
        </p:spPr>
        <p:txBody>
          <a:bodyPr/>
          <a:lstStyle/>
          <a:p>
            <a:r>
              <a:rPr lang="nb-NO" dirty="0"/>
              <a:t>Sommerskole Matematikk</a:t>
            </a:r>
          </a:p>
        </p:txBody>
      </p:sp>
      <p:pic>
        <p:nvPicPr>
          <p:cNvPr id="1026" name="Picture 2" descr="http://www.tu.no/migration_catalog/2010/11/04/tu20101104matematikk6411_55_09-1011041127.jpg/alternates/h1080/TU20101104matematikk6411_55_09%201011041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" y="1412776"/>
            <a:ext cx="6574290" cy="464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D7B80FD9-7B33-45F7-96C1-98339728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1196752"/>
            <a:ext cx="4145639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-96688" y="-99392"/>
            <a:ext cx="12673408" cy="72728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9688" t="5865" r="19282" b="84854"/>
          <a:stretch/>
        </p:blipFill>
        <p:spPr>
          <a:xfrm>
            <a:off x="0" y="0"/>
            <a:ext cx="12242471" cy="1124744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l="25092" t="75876" r="26171" b="4157"/>
          <a:stretch/>
        </p:blipFill>
        <p:spPr>
          <a:xfrm>
            <a:off x="2567608" y="2780928"/>
            <a:ext cx="7272808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5085184"/>
            <a:ext cx="2347213" cy="1550920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4789087" y="63720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* Rektor UiO</a:t>
            </a:r>
            <a:endParaRPr lang="en-GB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8544272" y="2996952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200" dirty="0"/>
              <a:t>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5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5" y="-27384"/>
            <a:ext cx="12254843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7EA75C7-16C8-4E78-8223-8CEE6155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</p:spPr>
        <p:txBody>
          <a:bodyPr anchor="b">
            <a:normAutofit/>
          </a:bodyPr>
          <a:lstStyle/>
          <a:p>
            <a:r>
              <a:rPr lang="nb-NO" dirty="0"/>
              <a:t>Fagvalg videre</a:t>
            </a:r>
          </a:p>
        </p:txBody>
      </p:sp>
      <p:pic>
        <p:nvPicPr>
          <p:cNvPr id="4" name="Google Shape;86;gfe09734ee4_0_0">
            <a:extLst>
              <a:ext uri="{FF2B5EF4-FFF2-40B4-BE49-F238E27FC236}">
                <a16:creationId xmlns:a16="http://schemas.microsoft.com/office/drawing/2014/main" id="{5A64CB19-C726-4FC0-A162-EC1E90235748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315458" y="1600200"/>
            <a:ext cx="3222485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E0E417-03EB-4159-9C45-0209372D1E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>
            <a:normAutofit/>
          </a:bodyPr>
          <a:lstStyle/>
          <a:p>
            <a:endParaRPr lang="nb-NO" sz="3200" b="1" dirty="0"/>
          </a:p>
          <a:p>
            <a:endParaRPr lang="nb-NO" sz="3200" b="1" dirty="0"/>
          </a:p>
          <a:p>
            <a:r>
              <a:rPr lang="nb-NO" sz="3200" b="1" dirty="0"/>
              <a:t>Matematikk Vg1</a:t>
            </a:r>
            <a:br>
              <a:rPr lang="nb-NO" sz="3200" dirty="0"/>
            </a:br>
            <a:endParaRPr lang="nb-NO" sz="3200" dirty="0"/>
          </a:p>
          <a:p>
            <a:r>
              <a:rPr lang="nb-NO" sz="3200" dirty="0"/>
              <a:t>Programfag </a:t>
            </a:r>
            <a:r>
              <a:rPr lang="nb-NO" sz="3200" b="1" dirty="0"/>
              <a:t>Vg2 og vg3</a:t>
            </a:r>
          </a:p>
        </p:txBody>
      </p:sp>
    </p:spTree>
    <p:extLst>
      <p:ext uri="{BB962C8B-B14F-4D97-AF65-F5344CB8AC3E}">
        <p14:creationId xmlns:p14="http://schemas.microsoft.com/office/powerpoint/2010/main" val="14187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028950"/>
            <a:ext cx="10972800" cy="800100"/>
          </a:xfrm>
        </p:spPr>
        <p:txBody>
          <a:bodyPr/>
          <a:lstStyle/>
          <a:p>
            <a:r>
              <a:rPr lang="nb-NO" dirty="0"/>
              <a:t>Vet ungdommen hva hen skal bli?</a:t>
            </a:r>
          </a:p>
        </p:txBody>
      </p:sp>
    </p:spTree>
    <p:extLst>
      <p:ext uri="{BB962C8B-B14F-4D97-AF65-F5344CB8AC3E}">
        <p14:creationId xmlns:p14="http://schemas.microsoft.com/office/powerpoint/2010/main" val="249165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767408" y="33569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b-NO" sz="7200" dirty="0"/>
              <a:t>Blir utdanningen</a:t>
            </a:r>
            <a:br>
              <a:rPr lang="nb-NO" sz="7200" dirty="0"/>
            </a:br>
            <a:r>
              <a:rPr lang="nb-NO" sz="7200" b="1" dirty="0"/>
              <a:t>tilfeldig</a:t>
            </a:r>
            <a:br>
              <a:rPr lang="nb-NO" sz="7200" dirty="0"/>
            </a:br>
            <a:r>
              <a:rPr lang="nb-NO" sz="7200" dirty="0"/>
              <a:t>eller </a:t>
            </a:r>
            <a:br>
              <a:rPr lang="nb-NO" sz="7200" dirty="0"/>
            </a:br>
            <a:r>
              <a:rPr lang="nb-NO" sz="7200" b="1" dirty="0"/>
              <a:t>planlagt?</a:t>
            </a:r>
            <a:br>
              <a:rPr lang="nb-NO" sz="7200" dirty="0"/>
            </a:br>
            <a:endParaRPr sz="7200" dirty="0"/>
          </a:p>
        </p:txBody>
      </p:sp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7170" name="Picture 2" descr="C:\Documents and Settings\bjolyn.HFK\Mine dokumenter\Dropbox\Amalie Skram jpg\aA_6552957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8936"/>
            <a:ext cx="12192000" cy="92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85155E-B28B-4906-A149-FBC36E95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8880"/>
            <a:ext cx="10972800" cy="1600200"/>
          </a:xfrm>
        </p:spPr>
        <p:txBody>
          <a:bodyPr/>
          <a:lstStyle/>
          <a:p>
            <a:r>
              <a:rPr lang="nb-NO" sz="7200" dirty="0"/>
              <a:t>Bør ungdommen forske</a:t>
            </a:r>
            <a:br>
              <a:rPr lang="nb-NO" sz="7200" dirty="0"/>
            </a:br>
            <a:br>
              <a:rPr lang="nb-NO" sz="7200" dirty="0"/>
            </a:br>
            <a:r>
              <a:rPr lang="nb-NO" sz="7200" dirty="0"/>
              <a:t>litt på egen framtid?</a:t>
            </a:r>
          </a:p>
        </p:txBody>
      </p:sp>
    </p:spTree>
    <p:extLst>
      <p:ext uri="{BB962C8B-B14F-4D97-AF65-F5344CB8AC3E}">
        <p14:creationId xmlns:p14="http://schemas.microsoft.com/office/powerpoint/2010/main" val="3672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4B0572-2774-45C5-8128-7B09F6E3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Kunnskap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9591F7A-B1AE-4DC8-B7AC-C481D5B50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420888"/>
            <a:ext cx="10972800" cy="2697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3200" dirty="0"/>
              <a:t>Har du og ungdommen </a:t>
            </a:r>
            <a:r>
              <a:rPr lang="nb-NO" sz="3200" b="1" dirty="0"/>
              <a:t>kunnskap om alternativene? </a:t>
            </a:r>
          </a:p>
          <a:p>
            <a:pPr marL="0" indent="0">
              <a:buNone/>
            </a:pPr>
            <a:br>
              <a:rPr lang="nb-NO" sz="3200" dirty="0"/>
            </a:br>
            <a:r>
              <a:rPr lang="nb-NO" sz="3200" dirty="0"/>
              <a:t>For eksempel innhold i </a:t>
            </a:r>
            <a:r>
              <a:rPr lang="nb-NO" sz="3200" b="1" dirty="0"/>
              <a:t>matematikkfagene</a:t>
            </a:r>
            <a:r>
              <a:rPr lang="nb-NO" sz="3200" dirty="0"/>
              <a:t> </a:t>
            </a:r>
            <a:r>
              <a:rPr lang="nb-NO" sz="3200" b="1" dirty="0"/>
              <a:t>1P og 1T?</a:t>
            </a:r>
          </a:p>
        </p:txBody>
      </p:sp>
    </p:spTree>
    <p:extLst>
      <p:ext uri="{BB962C8B-B14F-4D97-AF65-F5344CB8AC3E}">
        <p14:creationId xmlns:p14="http://schemas.microsoft.com/office/powerpoint/2010/main" val="22783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98E83E-7AA4-4080-92B8-4CC61570B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FFE5D75-837B-49A7-806E-1C989D26B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nb-NO" sz="3200" dirty="0"/>
              <a:t>Hva er dine </a:t>
            </a:r>
            <a:r>
              <a:rPr lang="nb-NO" sz="3200" b="1" dirty="0"/>
              <a:t>interesser</a:t>
            </a:r>
            <a:r>
              <a:rPr lang="nb-NO" sz="3200" dirty="0"/>
              <a:t> og </a:t>
            </a:r>
            <a:r>
              <a:rPr lang="nb-NO" sz="3200" b="1" dirty="0"/>
              <a:t>egenskaper?</a:t>
            </a:r>
            <a:br>
              <a:rPr lang="nb-NO" sz="3200" dirty="0"/>
            </a:br>
            <a:endParaRPr lang="nb-NO" sz="3200" dirty="0"/>
          </a:p>
          <a:p>
            <a:r>
              <a:rPr lang="nb-NO" sz="3200" dirty="0"/>
              <a:t>Hvilke(n) </a:t>
            </a:r>
            <a:r>
              <a:rPr lang="nb-NO" sz="3200" b="1" dirty="0"/>
              <a:t>høyere utdanning</a:t>
            </a:r>
            <a:r>
              <a:rPr lang="nb-NO" sz="3200" dirty="0"/>
              <a:t>(er) fører til </a:t>
            </a:r>
            <a:r>
              <a:rPr lang="nb-NO" sz="3200" b="1" dirty="0"/>
              <a:t>aktuelle yrker</a:t>
            </a:r>
            <a:r>
              <a:rPr lang="nb-NO" sz="3200" dirty="0"/>
              <a:t>?</a:t>
            </a:r>
            <a:br>
              <a:rPr lang="nb-NO" sz="3200" dirty="0"/>
            </a:br>
            <a:endParaRPr lang="nb-NO" sz="3200" dirty="0"/>
          </a:p>
          <a:p>
            <a:r>
              <a:rPr lang="nb-NO" sz="3200" dirty="0"/>
              <a:t>Hva </a:t>
            </a:r>
            <a:r>
              <a:rPr lang="nb-NO" sz="3200" b="1" dirty="0"/>
              <a:t>kreves av fag</a:t>
            </a:r>
            <a:r>
              <a:rPr lang="nb-NO" sz="3200" dirty="0"/>
              <a:t> fra vgs for å komme inn på </a:t>
            </a:r>
            <a:r>
              <a:rPr lang="nb-NO" sz="3200" b="1" dirty="0"/>
              <a:t>aktuelle studier</a:t>
            </a:r>
            <a:r>
              <a:rPr lang="nb-NO" sz="3200" dirty="0"/>
              <a:t>?</a:t>
            </a:r>
            <a:br>
              <a:rPr lang="nb-NO" sz="3200" dirty="0"/>
            </a:br>
            <a:endParaRPr lang="nb-NO" sz="3200" dirty="0"/>
          </a:p>
          <a:p>
            <a:r>
              <a:rPr lang="nb-NO" sz="3200" dirty="0"/>
              <a:t>Hva er </a:t>
            </a:r>
            <a:r>
              <a:rPr lang="nb-NO" sz="3200" b="1" dirty="0"/>
              <a:t>innholdet i programfagene </a:t>
            </a:r>
            <a:r>
              <a:rPr lang="nb-NO" sz="3200" dirty="0"/>
              <a:t>i vgs?</a:t>
            </a:r>
          </a:p>
        </p:txBody>
      </p:sp>
    </p:spTree>
    <p:extLst>
      <p:ext uri="{BB962C8B-B14F-4D97-AF65-F5344CB8AC3E}">
        <p14:creationId xmlns:p14="http://schemas.microsoft.com/office/powerpoint/2010/main" val="277147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09FC2A13-FB5B-4DA7-9BEF-50764EF3BCA4}"/>
              </a:ext>
            </a:extLst>
          </p:cNvPr>
          <p:cNvSpPr txBox="1">
            <a:spLocks/>
          </p:cNvSpPr>
          <p:nvPr/>
        </p:nvSpPr>
        <p:spPr>
          <a:xfrm>
            <a:off x="6012904" y="1600200"/>
            <a:ext cx="390222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nb-NO" dirty="0"/>
          </a:p>
          <a:p>
            <a:pPr marL="0" indent="0">
              <a:buNone/>
            </a:pPr>
            <a:r>
              <a:rPr lang="nb-NO" b="1" dirty="0"/>
              <a:t>Høyere utdanning:</a:t>
            </a:r>
            <a:br>
              <a:rPr lang="nb-NO" b="1" dirty="0"/>
            </a:br>
            <a:br>
              <a:rPr lang="nb-NO" b="1" dirty="0"/>
            </a:br>
            <a:endParaRPr lang="nb-NO" b="1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5EABD98-3877-4181-83A3-1EE796B3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Nyttige nettsider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BA70F16-5F29-4712-97DE-3ED94CA67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3902224" cy="4525963"/>
          </a:xfrm>
        </p:spPr>
        <p:txBody>
          <a:bodyPr>
            <a:normAutofit/>
          </a:bodyPr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Innhold i </a:t>
            </a:r>
            <a:r>
              <a:rPr lang="nb-NO" b="1" dirty="0"/>
              <a:t>fag på vgs: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b="1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1026" name="Picture 2" descr="Samordna opptak - Ergoterapeutene">
            <a:extLst>
              <a:ext uri="{FF2B5EF4-FFF2-40B4-BE49-F238E27FC236}">
                <a16:creationId xmlns:a16="http://schemas.microsoft.com/office/drawing/2014/main" id="{534266A3-2EA6-4F81-9509-9588D9A1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127" y="2705558"/>
            <a:ext cx="2553072" cy="175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ill og last ned kalender og logo | Utdanning.no">
            <a:extLst>
              <a:ext uri="{FF2B5EF4-FFF2-40B4-BE49-F238E27FC236}">
                <a16:creationId xmlns:a16="http://schemas.microsoft.com/office/drawing/2014/main" id="{FB3A3677-9A99-4F6F-930F-D75602D1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904" y="4834206"/>
            <a:ext cx="3215680" cy="39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Videregående opplæring - vilbli.no">
            <a:extLst>
              <a:ext uri="{FF2B5EF4-FFF2-40B4-BE49-F238E27FC236}">
                <a16:creationId xmlns:a16="http://schemas.microsoft.com/office/drawing/2014/main" id="{FB39BDF2-394B-448C-9345-195458AAEE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4040832" cy="404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34" name="Picture 10" descr="Hva er videregående opplæring? | infoREGI-Foreldrepulsen">
            <a:extLst>
              <a:ext uri="{FF2B5EF4-FFF2-40B4-BE49-F238E27FC236}">
                <a16:creationId xmlns:a16="http://schemas.microsoft.com/office/drawing/2014/main" id="{92091573-B9F2-4750-85C7-298569278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05558"/>
            <a:ext cx="28575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06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7E5B3C-79D8-4A96-9311-3FF10E29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9046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nb-NO" sz="6600" dirty="0"/>
              <a:t>Har ungdommen </a:t>
            </a:r>
            <a:r>
              <a:rPr lang="nb-NO" sz="6600" b="1" dirty="0"/>
              <a:t>behov for </a:t>
            </a:r>
          </a:p>
          <a:p>
            <a:pPr marL="0" indent="0" algn="ctr">
              <a:buNone/>
            </a:pPr>
            <a:r>
              <a:rPr lang="nb-NO" sz="6600" b="1" dirty="0"/>
              <a:t>1T</a:t>
            </a:r>
          </a:p>
          <a:p>
            <a:pPr marL="0" indent="0" algn="ctr">
              <a:buNone/>
            </a:pPr>
            <a:r>
              <a:rPr lang="nb-NO" sz="6600" dirty="0"/>
              <a:t>eller </a:t>
            </a:r>
          </a:p>
          <a:p>
            <a:pPr marL="0" indent="0" algn="ctr">
              <a:buNone/>
            </a:pPr>
            <a:r>
              <a:rPr lang="nb-NO" sz="6600" b="1" dirty="0"/>
              <a:t>holder det med</a:t>
            </a:r>
            <a:br>
              <a:rPr lang="nb-NO" sz="6600" b="1" dirty="0"/>
            </a:br>
            <a:r>
              <a:rPr lang="nb-NO" sz="6600" b="1" dirty="0"/>
              <a:t> 1P?</a:t>
            </a:r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1994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0024E6-D1EB-4D0E-A92E-59DB8041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97F7B82-3DE9-407B-AD7E-603A8BF1B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61FEBC-C280-403C-A9BF-9B5F4E67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0"/>
            <a:ext cx="10439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3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8323A9C-5704-4236-B1A1-8655FF4AA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0"/>
            <a:ext cx="6768752" cy="684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3" y="-27384"/>
            <a:ext cx="12227611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5D31A9-F69C-42A8-8506-D62A1A9B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2656"/>
            <a:ext cx="10972800" cy="835496"/>
          </a:xfrm>
        </p:spPr>
        <p:txBody>
          <a:bodyPr/>
          <a:lstStyle/>
          <a:p>
            <a:r>
              <a:rPr lang="nb-NO" dirty="0"/>
              <a:t>amalieskram.vgs.no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1346D5-63B9-4ADA-930C-C454F8C7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290" y="1215142"/>
            <a:ext cx="8505420" cy="561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 txBox="1">
            <a:spLocks noGrp="1"/>
          </p:cNvSpPr>
          <p:nvPr>
            <p:ph type="title"/>
          </p:nvPr>
        </p:nvSpPr>
        <p:spPr>
          <a:xfrm>
            <a:off x="1991544" y="44624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no-NO"/>
              <a:t>VIS</a:t>
            </a:r>
            <a:endParaRPr/>
          </a:p>
        </p:txBody>
      </p:sp>
      <p:pic>
        <p:nvPicPr>
          <p:cNvPr id="247" name="Google Shape;247;p27"/>
          <p:cNvPicPr preferRelativeResize="0"/>
          <p:nvPr/>
        </p:nvPicPr>
        <p:blipFill rotWithShape="1">
          <a:blip r:embed="rId3">
            <a:alphaModFix/>
          </a:blip>
          <a:srcRect t="10510" b="4318"/>
          <a:stretch/>
        </p:blipFill>
        <p:spPr>
          <a:xfrm>
            <a:off x="203684" y="14253"/>
            <a:ext cx="11784632" cy="6798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2708920"/>
            <a:ext cx="10363200" cy="1447801"/>
          </a:xfrm>
        </p:spPr>
        <p:txBody>
          <a:bodyPr/>
          <a:lstStyle/>
          <a:p>
            <a:r>
              <a:rPr lang="nb-NO" dirty="0"/>
              <a:t>Totalt: 1053 elever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91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D89D939-ADD1-46E0-9533-293576BF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12192000" cy="5884627"/>
          </a:xfrm>
          <a:prstGeom prst="rect">
            <a:avLst/>
          </a:prstGeom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65D07BA-B686-4AAD-908C-810CCB71A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12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3600400"/>
            <a:ext cx="10972800" cy="980728"/>
          </a:xfrm>
        </p:spPr>
        <p:txBody>
          <a:bodyPr/>
          <a:lstStyle/>
          <a:p>
            <a:r>
              <a:rPr lang="nb-NO" sz="6600" dirty="0"/>
              <a:t>Fravær</a:t>
            </a:r>
            <a:br>
              <a:rPr lang="nb-NO" sz="6600" dirty="0"/>
            </a:br>
            <a:r>
              <a:rPr lang="nb-NO" sz="6600" dirty="0"/>
              <a:t>Regelverk</a:t>
            </a:r>
            <a:br>
              <a:rPr lang="nb-NO" dirty="0"/>
            </a:br>
            <a:endParaRPr lang="nb-NO" sz="4000" dirty="0"/>
          </a:p>
        </p:txBody>
      </p:sp>
    </p:spTree>
    <p:extLst>
      <p:ext uri="{BB962C8B-B14F-4D97-AF65-F5344CB8AC3E}">
        <p14:creationId xmlns:p14="http://schemas.microsoft.com/office/powerpoint/2010/main" val="4588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5885" t="18517" r="17314" b="22517"/>
          <a:stretch/>
        </p:blipFill>
        <p:spPr>
          <a:xfrm>
            <a:off x="0" y="506416"/>
            <a:ext cx="12216680" cy="651523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/>
          <a:srcRect t="5736" r="42120" b="89702"/>
          <a:stretch/>
        </p:blipFill>
        <p:spPr>
          <a:xfrm>
            <a:off x="0" y="-9510"/>
            <a:ext cx="12192000" cy="50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E511A4-1255-441F-A21B-A9B457BB5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BBC25EC-0D3F-46CF-A2C4-58B8B30A6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D977CDC-7B84-4761-BEA1-DB7E11DA0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8622"/>
            <a:ext cx="9217024" cy="674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21268"/>
            <a:ext cx="8857495" cy="5485682"/>
          </a:xfrm>
        </p:spPr>
      </p:pic>
    </p:spTree>
    <p:extLst>
      <p:ext uri="{BB962C8B-B14F-4D97-AF65-F5344CB8AC3E}">
        <p14:creationId xmlns:p14="http://schemas.microsoft.com/office/powerpoint/2010/main" val="11421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https://epost.hfk.no/owa/service.svc/s/GetAttachmentThumbnail?id=AAMkAGYwMzZiODliLWMzMTItNDdkMC1iOTlmLThhZDZlNDFiYzZkMABGAAAAAACI303tzWxoT6bZxXVmHLzMBwAqYhSGa0ckQaD2YZBnHSnlAAAAUTkJAACSgkKmHQPsQZG%2BV16n98fbAAF5w4M9AAABEgAQAOHtufsuZVxNjJDFEQoq9Jo%3D&amp;thumbnailType=2&amp;X-OWA-CANARY=PmjIXya0xEKdHvWMRAo1OfCYdFtuIdUIgHxEU1aEsjNtUqj7PaZn4EezF3SO-IhA__uuflUhQQ8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  <a:p>
            <a:endParaRPr lang="nb-NO" dirty="0"/>
          </a:p>
        </p:txBody>
      </p:sp>
      <p:grpSp>
        <p:nvGrpSpPr>
          <p:cNvPr id="2" name="Gruppe 1"/>
          <p:cNvGrpSpPr/>
          <p:nvPr/>
        </p:nvGrpSpPr>
        <p:grpSpPr>
          <a:xfrm>
            <a:off x="2621272" y="-45728"/>
            <a:ext cx="6949455" cy="6949455"/>
            <a:chOff x="10560496" y="14356"/>
            <a:chExt cx="6624736" cy="6624736"/>
          </a:xfrm>
        </p:grpSpPr>
        <p:pic>
          <p:nvPicPr>
            <p:cNvPr id="8" name="Plassholder for innhold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0496" y="14356"/>
              <a:ext cx="6624736" cy="6624736"/>
            </a:xfrm>
            <a:prstGeom prst="rect">
              <a:avLst/>
            </a:prstGeom>
          </p:spPr>
        </p:pic>
        <p:pic>
          <p:nvPicPr>
            <p:cNvPr id="9" name="Bil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9920" y="1008000"/>
              <a:ext cx="2622375" cy="466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3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-96688" y="-27384"/>
            <a:ext cx="12385376" cy="7056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9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eon Lights" panose="02000000000000000000" pitchFamily="2" charset="0"/>
              </a:rPr>
              <a:t>Åpen skole</a:t>
            </a:r>
          </a:p>
          <a:p>
            <a:pPr algn="ctr"/>
            <a:r>
              <a:rPr lang="nb-NO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Neon Lights" panose="02000000000000000000" pitchFamily="2" charset="0"/>
              </a:rPr>
              <a:t>0600 – 2100</a:t>
            </a:r>
          </a:p>
        </p:txBody>
      </p:sp>
      <p:pic>
        <p:nvPicPr>
          <p:cNvPr id="3" name="Bilde 2" descr="Et bilde som inneholder tekst, utendørsobjekt, mørk, fargerik&#10;&#10;Automatisk generert beskrivelse">
            <a:extLst>
              <a:ext uri="{FF2B5EF4-FFF2-40B4-BE49-F238E27FC236}">
                <a16:creationId xmlns:a16="http://schemas.microsoft.com/office/drawing/2014/main" id="{7E185677-858B-4336-ACA3-51C445E4F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005064"/>
            <a:ext cx="16507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628" y="189473"/>
            <a:ext cx="9316994" cy="6467327"/>
          </a:xfrm>
        </p:spPr>
      </p:pic>
    </p:spTree>
    <p:extLst>
      <p:ext uri="{BB962C8B-B14F-4D97-AF65-F5344CB8AC3E}">
        <p14:creationId xmlns:p14="http://schemas.microsoft.com/office/powerpoint/2010/main" val="393973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Mat og drikke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97632" y="1600201"/>
            <a:ext cx="8078688" cy="4525963"/>
          </a:xfrm>
        </p:spPr>
        <p:txBody>
          <a:bodyPr>
            <a:normAutofit/>
          </a:bodyPr>
          <a:lstStyle/>
          <a:p>
            <a:r>
              <a:rPr lang="nb-NO" sz="3200" dirty="0"/>
              <a:t>Stor </a:t>
            </a:r>
            <a:r>
              <a:rPr lang="nb-NO" sz="3200" dirty="0">
                <a:solidFill>
                  <a:schemeClr val="tx2"/>
                </a:solidFill>
              </a:rPr>
              <a:t>elevkantine</a:t>
            </a:r>
          </a:p>
          <a:p>
            <a:pPr lvl="1"/>
            <a:r>
              <a:rPr lang="nb-NO" dirty="0"/>
              <a:t>Godt utvalg og gode priser</a:t>
            </a:r>
          </a:p>
          <a:p>
            <a:pPr lvl="1"/>
            <a:r>
              <a:rPr lang="nb-NO" dirty="0"/>
              <a:t>Sunn mat</a:t>
            </a:r>
            <a:br>
              <a:rPr lang="nb-NO" dirty="0"/>
            </a:br>
            <a:endParaRPr lang="nb-NO" dirty="0"/>
          </a:p>
          <a:p>
            <a:r>
              <a:rPr lang="nb-NO" sz="3200" dirty="0"/>
              <a:t>Elevkjøkken med toastjern, mikro og vannkoker i alle etasjer</a:t>
            </a:r>
            <a:br>
              <a:rPr lang="nb-NO" sz="2000" dirty="0">
                <a:solidFill>
                  <a:srgbClr val="FF0000"/>
                </a:solidFill>
              </a:rPr>
            </a:br>
            <a:endParaRPr lang="nb-NO" sz="2000" dirty="0">
              <a:solidFill>
                <a:srgbClr val="FF0000"/>
              </a:solidFill>
            </a:endParaRPr>
          </a:p>
          <a:p>
            <a:r>
              <a:rPr lang="nb-NO" sz="3200" dirty="0"/>
              <a:t>Kaffe </a:t>
            </a:r>
            <a:r>
              <a:rPr lang="nb-NO" sz="3200" dirty="0" err="1"/>
              <a:t>diem</a:t>
            </a:r>
            <a:endParaRPr lang="nb-NO" sz="3200" dirty="0">
              <a:solidFill>
                <a:schemeClr val="tx2"/>
              </a:solidFill>
            </a:endParaRPr>
          </a:p>
        </p:txBody>
      </p:sp>
      <p:pic>
        <p:nvPicPr>
          <p:cNvPr id="2056" name="Picture 8" descr="http://jpg.finnalle.no/sites/default/files/imagecache/remake-logo/customers/146566/logo/beredt_gruppen_as-2057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7" y="5217025"/>
            <a:ext cx="3037619" cy="8284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08" y="4437112"/>
            <a:ext cx="3077160" cy="213599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498" y="4764346"/>
            <a:ext cx="886014" cy="114489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696" y="4339287"/>
            <a:ext cx="1060936" cy="1609993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368" y="2348879"/>
            <a:ext cx="1030253" cy="163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2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240981"/>
          </a:xfrm>
        </p:spPr>
        <p:txBody>
          <a:bodyPr/>
          <a:lstStyle/>
          <a:p>
            <a:r>
              <a:rPr lang="nb-NO" dirty="0"/>
              <a:t>IKT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200" dirty="0"/>
              <a:t>IKT veiledningsområde </a:t>
            </a:r>
            <a:br>
              <a:rPr lang="nb-NO" sz="3200" dirty="0"/>
            </a:br>
            <a:r>
              <a:rPr lang="nb-NO" sz="3200" dirty="0"/>
              <a:t>– 4. </a:t>
            </a:r>
            <a:r>
              <a:rPr lang="nb-NO" sz="3200" dirty="0" err="1"/>
              <a:t>etg</a:t>
            </a:r>
            <a:r>
              <a:rPr lang="nb-NO" sz="3200" dirty="0"/>
              <a:t>, mot sør</a:t>
            </a:r>
          </a:p>
          <a:p>
            <a:r>
              <a:rPr lang="nb-NO" sz="3200" dirty="0" err="1"/>
              <a:t>Elevpc</a:t>
            </a:r>
            <a:endParaRPr lang="nb-NO" sz="3200" dirty="0"/>
          </a:p>
          <a:p>
            <a:r>
              <a:rPr lang="nb-NO" sz="3200" dirty="0"/>
              <a:t>Support</a:t>
            </a:r>
          </a:p>
          <a:p>
            <a:r>
              <a:rPr lang="nb-NO" sz="3200" dirty="0"/>
              <a:t>Elevbevis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06" y="1600201"/>
            <a:ext cx="5112568" cy="383442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B0F3DFEA-3642-4A58-91D6-FFB989D9B107}"/>
              </a:ext>
            </a:extLst>
          </p:cNvPr>
          <p:cNvSpPr txBox="1"/>
          <p:nvPr/>
        </p:nvSpPr>
        <p:spPr>
          <a:xfrm>
            <a:off x="776476" y="6193822"/>
            <a:ext cx="1575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Alec Dang</a:t>
            </a:r>
          </a:p>
          <a:p>
            <a:pPr algn="ctr"/>
            <a:r>
              <a:rPr lang="nb-NO" sz="1400" dirty="0"/>
              <a:t>IKT konsulent</a:t>
            </a:r>
            <a:endParaRPr lang="en-GB" sz="14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DA83898-3990-4D20-A87C-1FE439E5CD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4" t="7953" r="21731" b="25517"/>
          <a:stretch/>
        </p:blipFill>
        <p:spPr>
          <a:xfrm>
            <a:off x="776475" y="4435860"/>
            <a:ext cx="1491319" cy="1578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87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0A6C52C-F371-4E3E-AD62-00E3B677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61" y="0"/>
            <a:ext cx="7277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4AFDB20-2E45-E941-B2CF-2AA351759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9" y="-27384"/>
            <a:ext cx="12381573" cy="6964635"/>
          </a:xfrm>
        </p:spPr>
      </p:pic>
    </p:spTree>
    <p:extLst>
      <p:ext uri="{BB962C8B-B14F-4D97-AF65-F5344CB8AC3E}">
        <p14:creationId xmlns:p14="http://schemas.microsoft.com/office/powerpoint/2010/main" val="360940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12240683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: Breddeidrett klar til padletur!  God helg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00366"/>
            <a:ext cx="12192001" cy="913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48368" y="-102114"/>
            <a:ext cx="3857366" cy="1390478"/>
          </a:xfrm>
        </p:spPr>
        <p:txBody>
          <a:bodyPr>
            <a:normAutofit fontScale="90000"/>
          </a:bodyPr>
          <a:lstStyle/>
          <a:p>
            <a:pPr algn="ctr"/>
            <a:r>
              <a:rPr lang="nb-NO" sz="9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Kajakk</a:t>
            </a:r>
            <a:endParaRPr lang="nb-NO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0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234124" cy="688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1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5" y="4192"/>
            <a:ext cx="12184547" cy="6853808"/>
          </a:xfrm>
        </p:spPr>
      </p:pic>
      <p:sp>
        <p:nvSpPr>
          <p:cNvPr id="5" name="Tittel 1"/>
          <p:cNvSpPr txBox="1">
            <a:spLocks/>
          </p:cNvSpPr>
          <p:nvPr/>
        </p:nvSpPr>
        <p:spPr>
          <a:xfrm>
            <a:off x="-1392832" y="6093296"/>
            <a:ext cx="10972800" cy="9521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Strandebarm</a:t>
            </a:r>
          </a:p>
        </p:txBody>
      </p:sp>
    </p:spTree>
    <p:extLst>
      <p:ext uri="{BB962C8B-B14F-4D97-AF65-F5344CB8AC3E}">
        <p14:creationId xmlns:p14="http://schemas.microsoft.com/office/powerpoint/2010/main" val="31027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122" name="Picture 2" descr="C:\Documents and Settings\bjolyn.HFK\Mine dokumenter\Dropbox\Amalie Skram jpg\aA_6553023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" y="-289248"/>
            <a:ext cx="12194458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2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Skjermbilde 2016-01-13 kl. 19.12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569" y="-2115616"/>
            <a:ext cx="14884409" cy="9721080"/>
          </a:xfrm>
          <a:prstGeom prst="rect">
            <a:avLst/>
          </a:prstGeom>
        </p:spPr>
      </p:pic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1415480" y="5157192"/>
            <a:ext cx="10972800" cy="908720"/>
          </a:xfrm>
        </p:spPr>
        <p:txBody>
          <a:bodyPr/>
          <a:lstStyle/>
          <a:p>
            <a:r>
              <a:rPr lang="nb-NO" sz="8000" dirty="0"/>
              <a:t>Internasjonalisering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179446"/>
            <a:ext cx="2606080" cy="17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b-NO" sz="2000" dirty="0"/>
          </a:p>
          <a:p>
            <a:pPr marL="0" indent="0" algn="ctr">
              <a:buNone/>
            </a:pPr>
            <a:r>
              <a:rPr lang="nb-NO" sz="8800" dirty="0">
                <a:latin typeface="+mn-lt"/>
              </a:rPr>
              <a:t>asvg.no</a:t>
            </a:r>
            <a:br>
              <a:rPr lang="nb-NO" sz="3600" dirty="0"/>
            </a:b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	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4396993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3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984A03F-BB01-4CB5-A514-D1AA5BDC01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332654"/>
              </p:ext>
            </p:extLst>
          </p:nvPr>
        </p:nvGraphicFramePr>
        <p:xfrm>
          <a:off x="263352" y="1484784"/>
          <a:ext cx="10972800" cy="518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tel 1">
            <a:extLst>
              <a:ext uri="{FF2B5EF4-FFF2-40B4-BE49-F238E27FC236}">
                <a16:creationId xmlns:a16="http://schemas.microsoft.com/office/drawing/2014/main" id="{D55EC2AB-7F3F-4A96-A173-B94977E3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8032"/>
            <a:ext cx="10972800" cy="980728"/>
          </a:xfrm>
        </p:spPr>
        <p:txBody>
          <a:bodyPr/>
          <a:lstStyle/>
          <a:p>
            <a:r>
              <a:rPr lang="nb-NO" dirty="0"/>
              <a:t>Elevtall 2022-2023</a:t>
            </a:r>
          </a:p>
        </p:txBody>
      </p:sp>
    </p:spTree>
    <p:extLst>
      <p:ext uri="{BB962C8B-B14F-4D97-AF65-F5344CB8AC3E}">
        <p14:creationId xmlns:p14="http://schemas.microsoft.com/office/powerpoint/2010/main" val="8363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8"/>
          <p:cNvSpPr txBox="1"/>
          <p:nvPr/>
        </p:nvSpPr>
        <p:spPr>
          <a:xfrm>
            <a:off x="5375920" y="4293096"/>
            <a:ext cx="2115816" cy="8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6666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Palatino Linotype"/>
              <a:buNone/>
            </a:pPr>
            <a:r>
              <a:rPr lang="no-NO" sz="60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55%</a:t>
            </a:r>
            <a:endParaRPr/>
          </a:p>
        </p:txBody>
      </p:sp>
      <p:pic>
        <p:nvPicPr>
          <p:cNvPr id="207" name="Google Shape;207;p18" descr="https://pixabay.com/static/uploads/photo/2014/04/02/17/02/man-307730_960_72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0336" y="1581590"/>
            <a:ext cx="918000" cy="18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8" descr="https://pixabay.com/static/uploads/photo/2014/04/02/17/02/man-307731_960_7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7920" y="3589452"/>
            <a:ext cx="918000" cy="18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8"/>
          <p:cNvSpPr txBox="1"/>
          <p:nvPr/>
        </p:nvSpPr>
        <p:spPr>
          <a:xfrm>
            <a:off x="5348336" y="2060848"/>
            <a:ext cx="2115816" cy="8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Palatino Linotype"/>
              <a:buNone/>
            </a:pPr>
            <a:r>
              <a:rPr lang="no-NO" sz="44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45%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3F7476-4001-4286-957A-45AA185F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Kjønnsfordeling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E7C52B4-EFC7-46DF-B0F5-0682AE666F78}"/>
              </a:ext>
            </a:extLst>
          </p:cNvPr>
          <p:cNvGraphicFramePr>
            <a:graphicFrameLocks/>
          </p:cNvGraphicFramePr>
          <p:nvPr/>
        </p:nvGraphicFramePr>
        <p:xfrm>
          <a:off x="1991544" y="1700808"/>
          <a:ext cx="8208912" cy="4925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8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902817-5C96-4EF4-948E-9291443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Antall avgiverskoler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1F506DB-C25F-405F-AED0-339FCF2AB2AE}"/>
              </a:ext>
            </a:extLst>
          </p:cNvPr>
          <p:cNvGraphicFramePr>
            <a:graphicFrameLocks/>
          </p:cNvGraphicFramePr>
          <p:nvPr/>
        </p:nvGraphicFramePr>
        <p:xfrm>
          <a:off x="1991544" y="2057400"/>
          <a:ext cx="7056784" cy="4234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delse">
  <a:themeElements>
    <a:clrScheme name="Ledels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Ledels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edel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42046</TotalTime>
  <Words>399</Words>
  <Application>Microsoft Office PowerPoint</Application>
  <PresentationFormat>Widescreen</PresentationFormat>
  <Paragraphs>129</Paragraphs>
  <Slides>58</Slides>
  <Notes>11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58</vt:i4>
      </vt:variant>
    </vt:vector>
  </HeadingPairs>
  <TitlesOfParts>
    <vt:vector size="66" baseType="lpstr">
      <vt:lpstr>Arial</vt:lpstr>
      <vt:lpstr>Calibri</vt:lpstr>
      <vt:lpstr>Century Gothic</vt:lpstr>
      <vt:lpstr>Courier New</vt:lpstr>
      <vt:lpstr>Neon Lights</vt:lpstr>
      <vt:lpstr>Palatino Linotype</vt:lpstr>
      <vt:lpstr>Wingdings</vt:lpstr>
      <vt:lpstr>Ledelse</vt:lpstr>
      <vt:lpstr>PowerPoint-presentasjon</vt:lpstr>
      <vt:lpstr>Agenda</vt:lpstr>
      <vt:lpstr>PowerPoint-presentasjon</vt:lpstr>
      <vt:lpstr>Totalt: 1053 elever</vt:lpstr>
      <vt:lpstr>PowerPoint-presentasjon</vt:lpstr>
      <vt:lpstr>Elevtall 2022-2023</vt:lpstr>
      <vt:lpstr>PowerPoint-presentasjon</vt:lpstr>
      <vt:lpstr>Kjønnsfordeling</vt:lpstr>
      <vt:lpstr>Antall avgiverskoler</vt:lpstr>
      <vt:lpstr>PowerPoint-presentasjon</vt:lpstr>
      <vt:lpstr>PowerPoint-presentasjon</vt:lpstr>
      <vt:lpstr>PowerPoint-presentasjon</vt:lpstr>
      <vt:lpstr>Fokus på trinn</vt:lpstr>
      <vt:lpstr>Ledelsen på Amalie Skram</vt:lpstr>
      <vt:lpstr>Elevtjeneste – 4. etg</vt:lpstr>
      <vt:lpstr>Rådgivers arbeidsområder</vt:lpstr>
      <vt:lpstr>PowerPoint-presentasjon</vt:lpstr>
      <vt:lpstr>Russ</vt:lpstr>
      <vt:lpstr>PowerPoint-presentasjon</vt:lpstr>
      <vt:lpstr>Fagvalg: Språk/ matematikk</vt:lpstr>
      <vt:lpstr>PowerPoint-presentasjon</vt:lpstr>
      <vt:lpstr>Karakterutvikling vg1</vt:lpstr>
      <vt:lpstr>Fravær og karakterer</vt:lpstr>
      <vt:lpstr>Sommerskole Matematikk</vt:lpstr>
      <vt:lpstr>PowerPoint-presentasjon</vt:lpstr>
      <vt:lpstr>PowerPoint-presentasjon</vt:lpstr>
      <vt:lpstr>Fagvalg videre</vt:lpstr>
      <vt:lpstr>Vet ungdommen hva hen skal bli?</vt:lpstr>
      <vt:lpstr>Blir utdanningen tilfeldig eller  planlagt? </vt:lpstr>
      <vt:lpstr>Bør ungdommen forske  litt på egen framtid?</vt:lpstr>
      <vt:lpstr>Kunnskap</vt:lpstr>
      <vt:lpstr>Kartlegg</vt:lpstr>
      <vt:lpstr>Nyttige nettsider</vt:lpstr>
      <vt:lpstr>PowerPoint-presentasjon</vt:lpstr>
      <vt:lpstr>PowerPoint-presentasjon</vt:lpstr>
      <vt:lpstr>PowerPoint-presentasjon</vt:lpstr>
      <vt:lpstr>PowerPoint-presentasjon</vt:lpstr>
      <vt:lpstr>amalieskram.vgs.no</vt:lpstr>
      <vt:lpstr>VIS</vt:lpstr>
      <vt:lpstr>PowerPoint-presentasjon</vt:lpstr>
      <vt:lpstr>Fravær Regelverk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Mat og drikke</vt:lpstr>
      <vt:lpstr>IKT</vt:lpstr>
      <vt:lpstr>PowerPoint-presentasjon</vt:lpstr>
      <vt:lpstr>PowerPoint-presentasjon</vt:lpstr>
      <vt:lpstr>PowerPoint-presentasjon</vt:lpstr>
      <vt:lpstr>Kajakk</vt:lpstr>
      <vt:lpstr>PowerPoint-presentasjon</vt:lpstr>
      <vt:lpstr>PowerPoint-presentasjon</vt:lpstr>
      <vt:lpstr>PowerPoint-presentasjon</vt:lpstr>
      <vt:lpstr>Internasjonalisering</vt:lpstr>
      <vt:lpstr>PowerPoint-presentasjon</vt:lpstr>
    </vt:vector>
  </TitlesOfParts>
  <Company>HFK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Amalie Skram</dc:title>
  <dc:creator>bjolyn</dc:creator>
  <cp:lastModifiedBy>Lars Berntsen</cp:lastModifiedBy>
  <cp:revision>238</cp:revision>
  <dcterms:created xsi:type="dcterms:W3CDTF">2013-04-03T18:03:49Z</dcterms:created>
  <dcterms:modified xsi:type="dcterms:W3CDTF">2022-08-19T11:53:51Z</dcterms:modified>
</cp:coreProperties>
</file>